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 id="258" r:id="rId5"/>
    <p:sldId id="260" r:id="rId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96" autoAdjust="0"/>
  </p:normalViewPr>
  <p:slideViewPr>
    <p:cSldViewPr>
      <p:cViewPr>
        <p:scale>
          <a:sx n="100" d="100"/>
          <a:sy n="100" d="100"/>
        </p:scale>
        <p:origin x="-29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F35D9949-1081-41BD-8923-377C2E583BBE}" type="datetimeFigureOut">
              <a:rPr lang="uk-UA" smtClean="0"/>
              <a:pPr/>
              <a:t>09.03.2020</a:t>
            </a:fld>
            <a:endParaRPr lang="uk-UA"/>
          </a:p>
        </p:txBody>
      </p:sp>
      <p:sp>
        <p:nvSpPr>
          <p:cNvPr id="17" name="Нижний колонтитул 16"/>
          <p:cNvSpPr>
            <a:spLocks noGrp="1"/>
          </p:cNvSpPr>
          <p:nvPr>
            <p:ph type="ftr" sz="quarter" idx="11"/>
          </p:nvPr>
        </p:nvSpPr>
        <p:spPr>
          <a:xfrm>
            <a:off x="5410200" y="4205288"/>
            <a:ext cx="1295400" cy="457200"/>
          </a:xfrm>
        </p:spPr>
        <p:txBody>
          <a:bodyPr/>
          <a:lstStyle/>
          <a:p>
            <a:endParaRPr lang="uk-UA"/>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39FF1D9-1011-465B-A5D5-82D043451EAB}"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F35D9949-1081-41BD-8923-377C2E583BBE}" type="datetimeFigureOut">
              <a:rPr lang="uk-UA" smtClean="0"/>
              <a:pPr/>
              <a:t>09.03.2020</a:t>
            </a:fld>
            <a:endParaRPr lang="uk-UA"/>
          </a:p>
        </p:txBody>
      </p:sp>
      <p:sp>
        <p:nvSpPr>
          <p:cNvPr id="27" name="Номер слайда 26"/>
          <p:cNvSpPr>
            <a:spLocks noGrp="1"/>
          </p:cNvSpPr>
          <p:nvPr>
            <p:ph type="sldNum" sz="quarter" idx="11"/>
          </p:nvPr>
        </p:nvSpPr>
        <p:spPr/>
        <p:txBody>
          <a:bodyPr rtlCol="0"/>
          <a:lstStyle/>
          <a:p>
            <a:fld id="{339FF1D9-1011-465B-A5D5-82D043451EAB}" type="slidenum">
              <a:rPr lang="uk-UA" smtClean="0"/>
              <a:pPr/>
              <a:t>‹#›</a:t>
            </a:fld>
            <a:endParaRPr lang="uk-UA"/>
          </a:p>
        </p:txBody>
      </p:sp>
      <p:sp>
        <p:nvSpPr>
          <p:cNvPr id="28" name="Нижний колонтитул 27"/>
          <p:cNvSpPr>
            <a:spLocks noGrp="1"/>
          </p:cNvSpPr>
          <p:nvPr>
            <p:ph type="ftr" sz="quarter" idx="12"/>
          </p:nvPr>
        </p:nvSpPr>
        <p:spPr/>
        <p:txBody>
          <a:bodyPr rtlCol="0"/>
          <a:lstStyle/>
          <a:p>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F35D9949-1081-41BD-8923-377C2E583BBE}" type="datetimeFigureOut">
              <a:rPr lang="uk-UA" smtClean="0"/>
              <a:pPr/>
              <a:t>09.03.2020</a:t>
            </a:fld>
            <a:endParaRPr lang="uk-UA"/>
          </a:p>
        </p:txBody>
      </p:sp>
      <p:sp>
        <p:nvSpPr>
          <p:cNvPr id="4" name="Нижний колонтитул 3"/>
          <p:cNvSpPr>
            <a:spLocks noGrp="1"/>
          </p:cNvSpPr>
          <p:nvPr>
            <p:ph type="ftr" sz="quarter" idx="11"/>
          </p:nvPr>
        </p:nvSpPr>
        <p:spPr>
          <a:xfrm>
            <a:off x="5257800" y="612648"/>
            <a:ext cx="1325880" cy="457200"/>
          </a:xfrm>
        </p:spPr>
        <p:txBody>
          <a:bodyPr/>
          <a:lstStyle/>
          <a:p>
            <a:endParaRPr lang="uk-UA"/>
          </a:p>
        </p:txBody>
      </p:sp>
      <p:sp>
        <p:nvSpPr>
          <p:cNvPr id="5" name="Номер слайда 4"/>
          <p:cNvSpPr>
            <a:spLocks noGrp="1"/>
          </p:cNvSpPr>
          <p:nvPr>
            <p:ph type="sldNum" sz="quarter" idx="12"/>
          </p:nvPr>
        </p:nvSpPr>
        <p:spPr>
          <a:xfrm>
            <a:off x="8174736" y="2272"/>
            <a:ext cx="762000" cy="365760"/>
          </a:xfrm>
        </p:spPr>
        <p:txBody>
          <a:bodyPr/>
          <a:lstStyle/>
          <a:p>
            <a:fld id="{339FF1D9-1011-465B-A5D5-82D043451EAB}"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F35D9949-1081-41BD-8923-377C2E583BBE}" type="datetimeFigureOut">
              <a:rPr lang="uk-UA" smtClean="0"/>
              <a:pPr/>
              <a:t>09.03.2020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39FF1D9-1011-465B-A5D5-82D043451EAB}"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35D9949-1081-41BD-8923-377C2E583BBE}" type="datetimeFigureOut">
              <a:rPr lang="uk-UA" smtClean="0"/>
              <a:pPr/>
              <a:t>09.03.2020</a:t>
            </a:fld>
            <a:endParaRPr lang="uk-UA"/>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uk-UA"/>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39FF1D9-1011-465B-A5D5-82D043451EAB}"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b="1" dirty="0" smtClean="0"/>
              <a:t>Polluting pets: the devastating impact of man's best friend</a:t>
            </a:r>
            <a:r>
              <a:rPr lang="uk-UA" b="1" dirty="0" smtClean="0"/>
              <a:t>. </a:t>
            </a:r>
            <a:r>
              <a:rPr lang="en-US" b="1" dirty="0" smtClean="0"/>
              <a:t>Dog’s paw print</a:t>
            </a:r>
            <a:br>
              <a:rPr lang="en-US" b="1" dirty="0" smtClean="0"/>
            </a:br>
            <a:endParaRPr lang="uk-UA" dirty="0"/>
          </a:p>
        </p:txBody>
      </p:sp>
      <p:sp>
        <p:nvSpPr>
          <p:cNvPr id="3" name="Подзаголовок 2"/>
          <p:cNvSpPr>
            <a:spLocks noGrp="1"/>
          </p:cNvSpPr>
          <p:nvPr>
            <p:ph type="subTitle" idx="1"/>
          </p:nvPr>
        </p:nvSpPr>
        <p:spPr>
          <a:xfrm>
            <a:off x="457200" y="3899938"/>
            <a:ext cx="3757610" cy="1815078"/>
          </a:xfrm>
        </p:spPr>
        <p:txBody>
          <a:bodyPr/>
          <a:lstStyle/>
          <a:p>
            <a:r>
              <a:rPr lang="en-US" dirty="0" smtClean="0"/>
              <a:t>Prepared by</a:t>
            </a:r>
          </a:p>
          <a:p>
            <a:r>
              <a:rPr lang="en-US" dirty="0" err="1" smtClean="0"/>
              <a:t>Roksolana</a:t>
            </a:r>
            <a:r>
              <a:rPr lang="en-US" dirty="0" smtClean="0"/>
              <a:t> </a:t>
            </a:r>
            <a:r>
              <a:rPr lang="en-US" dirty="0" err="1" smtClean="0"/>
              <a:t>Hrytsiuk</a:t>
            </a:r>
            <a:r>
              <a:rPr lang="en-US" dirty="0" smtClean="0"/>
              <a:t>,</a:t>
            </a:r>
          </a:p>
          <a:p>
            <a:r>
              <a:rPr lang="en-US" dirty="0" err="1" smtClean="0"/>
              <a:t>Valentyna</a:t>
            </a:r>
            <a:r>
              <a:rPr lang="en-US" dirty="0" smtClean="0"/>
              <a:t> </a:t>
            </a:r>
            <a:r>
              <a:rPr lang="en-US" dirty="0" err="1" smtClean="0"/>
              <a:t>Fedorchuk</a:t>
            </a:r>
            <a:endParaRPr lang="en-US" dirty="0" smtClean="0"/>
          </a:p>
          <a:p>
            <a:endParaRPr lang="uk-U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uk-UA" dirty="0" smtClean="0"/>
              <a:t> </a:t>
            </a:r>
            <a:endParaRPr lang="uk-UA" dirty="0"/>
          </a:p>
        </p:txBody>
      </p:sp>
      <p:sp>
        <p:nvSpPr>
          <p:cNvPr id="8" name="TextBox 7"/>
          <p:cNvSpPr txBox="1"/>
          <p:nvPr/>
        </p:nvSpPr>
        <p:spPr>
          <a:xfrm>
            <a:off x="857224" y="785794"/>
            <a:ext cx="6786610" cy="1384995"/>
          </a:xfrm>
          <a:prstGeom prst="rect">
            <a:avLst/>
          </a:prstGeom>
          <a:noFill/>
        </p:spPr>
        <p:txBody>
          <a:bodyPr wrap="square" rtlCol="0">
            <a:spAutoFit/>
          </a:bodyPr>
          <a:lstStyle/>
          <a:p>
            <a:r>
              <a:rPr lang="en-US" sz="2800" dirty="0" smtClean="0"/>
              <a:t>  Objective: to learn more information 			about pets </a:t>
            </a:r>
            <a:r>
              <a:rPr lang="en-US" sz="2800" dirty="0" smtClean="0"/>
              <a:t>and their </a:t>
            </a:r>
            <a:r>
              <a:rPr lang="en-US" sz="2800" dirty="0" smtClean="0"/>
              <a:t>influence 		on the environmental.</a:t>
            </a:r>
            <a:r>
              <a:rPr lang="en-US" dirty="0" smtClean="0"/>
              <a:t>  </a:t>
            </a:r>
            <a:endParaRPr lang="uk-UA" dirty="0"/>
          </a:p>
        </p:txBody>
      </p:sp>
      <p:sp>
        <p:nvSpPr>
          <p:cNvPr id="10" name="TextBox 9"/>
          <p:cNvSpPr txBox="1"/>
          <p:nvPr/>
        </p:nvSpPr>
        <p:spPr>
          <a:xfrm>
            <a:off x="928662" y="2500306"/>
            <a:ext cx="6858048" cy="1384995"/>
          </a:xfrm>
          <a:prstGeom prst="rect">
            <a:avLst/>
          </a:prstGeom>
          <a:noFill/>
        </p:spPr>
        <p:txBody>
          <a:bodyPr wrap="square" rtlCol="0">
            <a:spAutoFit/>
          </a:bodyPr>
          <a:lstStyle/>
          <a:p>
            <a:r>
              <a:rPr lang="en-US" sz="2800" dirty="0" smtClean="0"/>
              <a:t>Problem: A lot of people think that pets 		       aren’t danger to our planet, but 	       it isn’t true.</a:t>
            </a:r>
          </a:p>
        </p:txBody>
      </p:sp>
      <p:sp>
        <p:nvSpPr>
          <p:cNvPr id="11" name="TextBox 10"/>
          <p:cNvSpPr txBox="1"/>
          <p:nvPr/>
        </p:nvSpPr>
        <p:spPr>
          <a:xfrm>
            <a:off x="928662" y="3929066"/>
            <a:ext cx="7429552" cy="2677656"/>
          </a:xfrm>
          <a:prstGeom prst="rect">
            <a:avLst/>
          </a:prstGeom>
          <a:noFill/>
        </p:spPr>
        <p:txBody>
          <a:bodyPr wrap="square" rtlCol="0">
            <a:spAutoFit/>
          </a:bodyPr>
          <a:lstStyle/>
          <a:p>
            <a:r>
              <a:rPr lang="en-US" sz="2800" dirty="0" smtClean="0"/>
              <a:t>Goals: </a:t>
            </a:r>
          </a:p>
          <a:p>
            <a:pPr>
              <a:buFont typeface="Arial" pitchFamily="34" charset="0"/>
              <a:buChar char="•"/>
            </a:pPr>
            <a:r>
              <a:rPr lang="en-US" sz="2800" dirty="0" smtClean="0"/>
              <a:t> to find information about the devastating                impact of pets;</a:t>
            </a:r>
          </a:p>
          <a:p>
            <a:pPr>
              <a:buFont typeface="Arial" pitchFamily="34" charset="0"/>
              <a:buChar char="•"/>
            </a:pPr>
            <a:r>
              <a:rPr lang="en-US" sz="2800" dirty="0" smtClean="0"/>
              <a:t> to do the project;</a:t>
            </a:r>
          </a:p>
          <a:p>
            <a:pPr>
              <a:buFont typeface="Arial" pitchFamily="34" charset="0"/>
              <a:buChar char="•"/>
            </a:pPr>
            <a:r>
              <a:rPr lang="en-US" sz="2800" dirty="0" smtClean="0"/>
              <a:t> </a:t>
            </a:r>
            <a:r>
              <a:rPr lang="en-US" sz="2800" dirty="0" smtClean="0"/>
              <a:t>To tell our classmates about this important problem.</a:t>
            </a:r>
            <a:endParaRPr lang="uk-UA"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857232"/>
            <a:ext cx="8229600" cy="1066800"/>
          </a:xfrm>
        </p:spPr>
        <p:txBody>
          <a:bodyPr/>
          <a:lstStyle/>
          <a:p>
            <a:r>
              <a:rPr lang="en-US" dirty="0" smtClean="0"/>
              <a:t>Pets  in the world</a:t>
            </a:r>
            <a:endParaRPr lang="uk-UA" dirty="0"/>
          </a:p>
        </p:txBody>
      </p:sp>
      <p:sp>
        <p:nvSpPr>
          <p:cNvPr id="3" name="Содержимое 2"/>
          <p:cNvSpPr>
            <a:spLocks noGrp="1"/>
          </p:cNvSpPr>
          <p:nvPr>
            <p:ph idx="1"/>
          </p:nvPr>
        </p:nvSpPr>
        <p:spPr/>
        <p:txBody>
          <a:bodyPr>
            <a:normAutofit fontScale="47500" lnSpcReduction="20000"/>
          </a:bodyPr>
          <a:lstStyle/>
          <a:p>
            <a:r>
              <a:rPr lang="en-US" dirty="0" smtClean="0"/>
              <a:t>Companion animals are part of human societies around the world. Pets provide a host of benefits to people including companionship, improved mental and physical health, expanded social networks, and even benefitting child and teenage development. Statistics describing companion animal numbers worldwide are scarce, and they fluctuate, but according to the data from </a:t>
            </a:r>
            <a:r>
              <a:rPr lang="en-US" dirty="0" err="1" smtClean="0"/>
              <a:t>Vetnosis</a:t>
            </a:r>
            <a:r>
              <a:rPr lang="en-US" dirty="0" smtClean="0"/>
              <a:t> and the European Pet Food Industry Federation, there were 223 million registered companion dogs and 220 million registered companion cats in the world in 2014. Dogs and cats are often regarded as family members, and most owners show great concern for their pet's well-being, including the food and water requirements of their pet, their living spaces, their health conditions, and even their pet's emotions and feelings. Providing complete nutrition during all stages of their lives is a common and effective way for owners to have caring and loving relationships with their animals. Many owners feed their animals more nutrients than minimum recommendations or give them ingredients that are suitable for human consumption. Given the sheer numbers of companion dogs and cats globally and their potentially nutrient-rich diets, we have ample reason to suspect that resource consumption by companion animals is more serious than has been heretofore imagined. However, </a:t>
            </a:r>
            <a:r>
              <a:rPr lang="en-US" dirty="0" err="1" smtClean="0"/>
              <a:t>Okin</a:t>
            </a:r>
            <a:r>
              <a:rPr lang="en-US" dirty="0" smtClean="0"/>
              <a:t> </a:t>
            </a:r>
          </a:p>
          <a:p>
            <a:r>
              <a:rPr lang="en-US" dirty="0" smtClean="0"/>
              <a:t> indicated, “It could be argued that dogs and cats eat meat that humans cannot consume and that is simply a byproduct of production for human use and, therefore, should not be counted as consumption beyond that of humans.” But this is only partly true. For bone meal, an ingredient in most food for cats and dogs, this is true; humans generally do not eat this. For other ingredients, it is more complex. Some byproducts could be made suitable, after processing, for human consumption. Therefore, it is of vital importance to identify companion animals’ resource consumption and environmental impacts and to simultaneously investigate how current pet food production systems can sustainably support their nutritional requirements.</a:t>
            </a:r>
            <a:endParaRPr lang="uk-U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857232"/>
            <a:ext cx="8229600" cy="1066800"/>
          </a:xfrm>
        </p:spPr>
        <p:txBody>
          <a:bodyPr/>
          <a:lstStyle/>
          <a:p>
            <a:r>
              <a:rPr lang="en-US" dirty="0" smtClean="0"/>
              <a:t>The bad side of pets</a:t>
            </a:r>
            <a:endParaRPr lang="uk-UA" dirty="0"/>
          </a:p>
        </p:txBody>
      </p:sp>
      <p:sp>
        <p:nvSpPr>
          <p:cNvPr id="3" name="Содержимое 2"/>
          <p:cNvSpPr>
            <a:spLocks noGrp="1"/>
          </p:cNvSpPr>
          <p:nvPr>
            <p:ph idx="1"/>
          </p:nvPr>
        </p:nvSpPr>
        <p:spPr/>
        <p:txBody>
          <a:bodyPr>
            <a:normAutofit fontScale="55000" lnSpcReduction="20000"/>
          </a:bodyPr>
          <a:lstStyle/>
          <a:p>
            <a:r>
              <a:rPr lang="en-US" dirty="0" smtClean="0"/>
              <a:t>Man's best friend could be one of the environment's worst enemies, according to a new study which says the carbon </a:t>
            </a:r>
            <a:r>
              <a:rPr lang="en-US" dirty="0" err="1" smtClean="0"/>
              <a:t>pawprint</a:t>
            </a:r>
            <a:r>
              <a:rPr lang="en-US" dirty="0" smtClean="0"/>
              <a:t> of a pet dog is more than double that of a gas-guzzling sports utility vehicle. But the revelation in the book "Time to Eat the Dog: The Real Guide to Sustainable Living" by New Zealanders Robert and Brenda Vale has angered pet owners who feel they are being singled out as troublemakers. The Vales, specialists in sustainable living at Victoria University of Wellington, </a:t>
            </a:r>
            <a:r>
              <a:rPr lang="en-US" dirty="0" err="1" smtClean="0"/>
              <a:t>analysed</a:t>
            </a:r>
            <a:r>
              <a:rPr lang="en-US" dirty="0" smtClean="0"/>
              <a:t> popular brands of pet food and calculated that a medium-sized dog eats around 164 kilos (360 pounds) of meat and 95 kilos of cereal a year. Combine the land required to generate its food and a "medium" sized dog has an annual footprint of 0.84 hectares (2.07 acres) - around twice the 0.41 hectares required by a 4x4 driving 10,000 </a:t>
            </a:r>
            <a:r>
              <a:rPr lang="en-US" dirty="0" err="1" smtClean="0"/>
              <a:t>kilometres</a:t>
            </a:r>
            <a:r>
              <a:rPr lang="en-US" dirty="0" smtClean="0"/>
              <a:t> (6,200 miles) a year, including energy to build the car. To confirm the results, the New Scientist magazine asked John Barrett at the Stockholm Environment Institute in York, Britain, to calculate eco-</a:t>
            </a:r>
            <a:r>
              <a:rPr lang="en-US" dirty="0" err="1" smtClean="0"/>
              <a:t>pawprints</a:t>
            </a:r>
            <a:r>
              <a:rPr lang="en-US" dirty="0" smtClean="0"/>
              <a:t> based on his own data. The results were essentially the same. "Owning a dog really is quite an extravagance, mainly because of the carbon footprint of meat," Barrett said. Other animals aren't much better for the environment, the Vales say. Cats have an eco-footprint of about 0.15 hectares, slightly less than driving a Volkswagen Golf for a year, while two hamsters equates to a plasma television and even the humble goldfish burns energy equivalent to two mobile telephones. But </a:t>
            </a:r>
            <a:r>
              <a:rPr lang="en-US" dirty="0" err="1" smtClean="0"/>
              <a:t>Reha</a:t>
            </a:r>
            <a:r>
              <a:rPr lang="en-US" dirty="0" smtClean="0"/>
              <a:t> </a:t>
            </a:r>
            <a:r>
              <a:rPr lang="en-US" dirty="0" err="1" smtClean="0"/>
              <a:t>Huttin</a:t>
            </a:r>
            <a:r>
              <a:rPr lang="en-US" dirty="0" smtClean="0"/>
              <a:t>, president of France's 30 Million Friends animal rights foundation says the human impact of eliminating pets would be equally devastating. "Pets are anti-depressants, they help us cope with stress, they are good for the elderly," </a:t>
            </a:r>
            <a:r>
              <a:rPr lang="en-US" dirty="0" err="1" smtClean="0"/>
              <a:t>Huttin</a:t>
            </a:r>
            <a:r>
              <a:rPr lang="en-US" dirty="0" smtClean="0"/>
              <a:t> told AFP. "Everyone should work out their own environmental impact. I should be allowed to say that I walk instead of using my car and that I don't eat meat, so why shouldn't I be allowed to have a little cat to alleviate my loneliness?"</a:t>
            </a:r>
          </a:p>
          <a:p>
            <a:endParaRPr lang="en-US" dirty="0" smtClean="0"/>
          </a:p>
          <a:p>
            <a:endParaRPr lang="uk-U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Solution:</a:t>
            </a:r>
            <a:endParaRPr lang="uk-UA" dirty="0"/>
          </a:p>
        </p:txBody>
      </p:sp>
      <p:sp>
        <p:nvSpPr>
          <p:cNvPr id="3" name="Содержимое 2"/>
          <p:cNvSpPr>
            <a:spLocks noGrp="1"/>
          </p:cNvSpPr>
          <p:nvPr>
            <p:ph idx="1"/>
          </p:nvPr>
        </p:nvSpPr>
        <p:spPr/>
        <p:txBody>
          <a:bodyPr/>
          <a:lstStyle/>
          <a:p>
            <a:pPr>
              <a:buNone/>
            </a:pPr>
            <a:r>
              <a:rPr lang="en-US" dirty="0" smtClean="0"/>
              <a:t> </a:t>
            </a:r>
            <a:r>
              <a:rPr lang="en-US" dirty="0" smtClean="0"/>
              <a:t>People must </a:t>
            </a:r>
            <a:r>
              <a:rPr lang="en-US" dirty="0" smtClean="0"/>
              <a:t>feed their animals the </a:t>
            </a:r>
            <a:r>
              <a:rPr lang="en-US" dirty="0" smtClean="0"/>
              <a:t>food that </a:t>
            </a:r>
            <a:r>
              <a:rPr lang="en-US" dirty="0" smtClean="0"/>
              <a:t>they </a:t>
            </a:r>
            <a:r>
              <a:rPr lang="en-US" dirty="0" smtClean="0"/>
              <a:t>eat or </a:t>
            </a:r>
            <a:r>
              <a:rPr lang="en-US" dirty="0" smtClean="0"/>
              <a:t>buy eco-friendly </a:t>
            </a:r>
            <a:r>
              <a:rPr lang="en-US" dirty="0" smtClean="0"/>
              <a:t>nutriment for them.</a:t>
            </a:r>
            <a:endParaRPr lang="uk-U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129</TotalTime>
  <Words>835</Words>
  <Application>Microsoft Office PowerPoint</Application>
  <PresentationFormat>Экран (4:3)</PresentationFormat>
  <Paragraphs>18</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Городская</vt:lpstr>
      <vt:lpstr>Polluting pets: the devastating impact of man's best friend. Dog’s paw print </vt:lpstr>
      <vt:lpstr>Слайд 2</vt:lpstr>
      <vt:lpstr>Pets  in the world</vt:lpstr>
      <vt:lpstr>The bad side of pets</vt:lpstr>
      <vt:lpstr>Solution:</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Polluting pets: the devastating impact of man's best friend. Dog’s paw print</dc:title>
  <dc:creator>GARANTIYA</dc:creator>
  <cp:lastModifiedBy>GARANTIYA</cp:lastModifiedBy>
  <cp:revision>14</cp:revision>
  <dcterms:created xsi:type="dcterms:W3CDTF">2020-03-08T17:10:59Z</dcterms:created>
  <dcterms:modified xsi:type="dcterms:W3CDTF">2020-03-09T16:47:05Z</dcterms:modified>
</cp:coreProperties>
</file>