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8" r:id="rId7"/>
    <p:sldId id="269" r:id="rId8"/>
    <p:sldId id="270" r:id="rId9"/>
    <p:sldId id="271" r:id="rId10"/>
    <p:sldId id="272" r:id="rId11"/>
    <p:sldId id="261" r:id="rId12"/>
    <p:sldId id="262" r:id="rId13"/>
    <p:sldId id="263" r:id="rId14"/>
    <p:sldId id="273" r:id="rId15"/>
    <p:sldId id="265" r:id="rId16"/>
    <p:sldId id="266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59476" autoAdjust="0"/>
  </p:normalViewPr>
  <p:slideViewPr>
    <p:cSldViewPr>
      <p:cViewPr varScale="1">
        <p:scale>
          <a:sx n="91" d="100"/>
          <a:sy n="91" d="100"/>
        </p:scale>
        <p:origin x="36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Відношення до людей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бояться</c:v>
                </c:pt>
                <c:pt idx="1">
                  <c:v>не бояться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0.46</c:v>
                </c:pt>
                <c:pt idx="1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3F-45D7-A204-C9D97003AC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261440"/>
        <c:axId val="75262976"/>
      </c:barChart>
      <c:catAx>
        <c:axId val="75261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5262976"/>
        <c:crosses val="autoZero"/>
        <c:auto val="1"/>
        <c:lblAlgn val="ctr"/>
        <c:lblOffset val="100"/>
        <c:noMultiLvlLbl val="0"/>
      </c:catAx>
      <c:valAx>
        <c:axId val="75262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526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дорослі79%</c:v>
                </c:pt>
                <c:pt idx="1">
                  <c:v>цуценята21%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0.79</c:v>
                </c:pt>
                <c:pt idx="1">
                  <c:v>0.21000000000000008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9D-4EDC-97BE-7CF45697A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5269248"/>
        <c:axId val="75270784"/>
        <c:axId val="0"/>
      </c:bar3DChart>
      <c:catAx>
        <c:axId val="75269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5270784"/>
        <c:crosses val="autoZero"/>
        <c:auto val="1"/>
        <c:lblAlgn val="ctr"/>
        <c:lblOffset val="100"/>
        <c:noMultiLvlLbl val="0"/>
      </c:catAx>
      <c:valAx>
        <c:axId val="752707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5269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61%худі</c:v>
                </c:pt>
                <c:pt idx="1">
                  <c:v>2%дуже худі</c:v>
                </c:pt>
                <c:pt idx="2">
                  <c:v>29%ідеальні</c:v>
                </c:pt>
                <c:pt idx="3">
                  <c:v>8%товсті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0.61000000000000032</c:v>
                </c:pt>
                <c:pt idx="1">
                  <c:v>2.0000000000000011E-2</c:v>
                </c:pt>
                <c:pt idx="2">
                  <c:v>0.29000000000000015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38-4F39-96C7-31359A3E8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14%породисті</c:v>
                </c:pt>
                <c:pt idx="1">
                  <c:v>86%не породисті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0.86000000000000032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FB-4966-87D8-6A2BEE84DF1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14%породисті</c:v>
                </c:pt>
                <c:pt idx="1">
                  <c:v>86%не породисті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08FB-4966-87D8-6A2BEE84DF1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14%породисті</c:v>
                </c:pt>
                <c:pt idx="1">
                  <c:v>86%не породисті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08FB-4966-87D8-6A2BEE84D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4359808"/>
        <c:axId val="109839488"/>
        <c:axId val="0"/>
      </c:bar3DChart>
      <c:catAx>
        <c:axId val="64359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9839488"/>
        <c:crosses val="autoZero"/>
        <c:auto val="1"/>
        <c:lblAlgn val="ctr"/>
        <c:lblOffset val="100"/>
        <c:noMultiLvlLbl val="0"/>
      </c:catAx>
      <c:valAx>
        <c:axId val="1098394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4359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85%здорові</c:v>
                </c:pt>
                <c:pt idx="1">
                  <c:v>15%не здорові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0.85000000000000031</c:v>
                </c:pt>
                <c:pt idx="1">
                  <c:v>0.15000000000000008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93-4471-B04D-BACA43FD11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753563301652772"/>
          <c:y val="0.15529612627079706"/>
          <c:w val="0.32005965128632252"/>
          <c:h val="0.625438742067779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біла</c:v>
                </c:pt>
                <c:pt idx="1">
                  <c:v>чорна</c:v>
                </c:pt>
                <c:pt idx="2">
                  <c:v>коричнева</c:v>
                </c:pt>
                <c:pt idx="3">
                  <c:v>руда</c:v>
                </c:pt>
                <c:pt idx="4">
                  <c:v>двоколірне</c:v>
                </c:pt>
                <c:pt idx="5">
                  <c:v>світло-руде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</c:v>
                </c:pt>
                <c:pt idx="1">
                  <c:v>28</c:v>
                </c:pt>
                <c:pt idx="2">
                  <c:v>27</c:v>
                </c:pt>
                <c:pt idx="3">
                  <c:v>11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67-49B9-822B-9530AF8E29E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2765859169882376"/>
          <c:y val="0.1198827553682402"/>
          <c:w val="0.24353441692016284"/>
          <c:h val="0.7488622375576827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52078B0-28D1-44DF-B598-68674BB6251F}" type="datetimeFigureOut">
              <a:rPr lang="uk-UA" smtClean="0"/>
              <a:pPr/>
              <a:t>19.05.2021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B1B7784-F58E-403B-9CBD-7ADC5F3BB01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jpe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Дослідження популяції безхатніх собак  </a:t>
            </a:r>
            <a:br>
              <a:rPr lang="uk-UA" dirty="0" smtClean="0"/>
            </a:br>
            <a:r>
              <a:rPr lang="uk-UA" dirty="0" smtClean="0"/>
              <a:t>в нашому селі</a:t>
            </a:r>
            <a:endParaRPr lang="uk-UA" dirty="0"/>
          </a:p>
        </p:txBody>
      </p:sp>
      <p:pic>
        <p:nvPicPr>
          <p:cNvPr id="6" name="Рисунок 5" descr="dc89a44405ccce1f9738b8e4d091599844711cc2_s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500438"/>
            <a:ext cx="3324615" cy="2143140"/>
          </a:xfrm>
          <a:prstGeom prst="rect">
            <a:avLst/>
          </a:prstGeom>
        </p:spPr>
      </p:pic>
      <p:pic>
        <p:nvPicPr>
          <p:cNvPr id="5121" name="Picture 1" descr="F:\IMG_18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429000"/>
            <a:ext cx="3824278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Стан здоров</a:t>
            </a:r>
            <a:r>
              <a:rPr lang="en-US" dirty="0" smtClean="0"/>
              <a:t>’</a:t>
            </a:r>
            <a:r>
              <a:rPr lang="uk-UA" dirty="0" smtClean="0"/>
              <a:t>я за зовнішнім виглядом </a:t>
            </a:r>
            <a:r>
              <a:rPr lang="uk-UA" sz="2200" dirty="0" smtClean="0">
                <a:solidFill>
                  <a:schemeClr val="tx1"/>
                </a:solidFill>
              </a:rPr>
              <a:t>(захворювання шкіри, хвора кінцівка)</a:t>
            </a:r>
            <a:endParaRPr lang="uk-UA" sz="2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Масті собак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1643063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Соціальне опитування мешканців села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5500726" cy="45720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400" dirty="0" smtClean="0"/>
              <a:t>Чи цікавить вас проблема безпритульних собак?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400" dirty="0" smtClean="0"/>
              <a:t>Чи мають безпритульні собаки право на життя?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400" dirty="0" smtClean="0"/>
              <a:t>Чи готові ви допомогти </a:t>
            </a:r>
            <a:r>
              <a:rPr lang="uk-UA" sz="2400" dirty="0" smtClean="0"/>
              <a:t>безпритульним </a:t>
            </a:r>
            <a:r>
              <a:rPr lang="uk-UA" sz="2400" dirty="0" smtClean="0"/>
              <a:t>собакам?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400" dirty="0" smtClean="0"/>
              <a:t>Чи випускаєте ви своїх собак на вулицю?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400" dirty="0" smtClean="0"/>
              <a:t>Як ви вдома вирішуєте долю цуценят?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29322" y="171448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Так – 90%</a:t>
            </a:r>
          </a:p>
          <a:p>
            <a:r>
              <a:rPr lang="uk-UA" dirty="0" smtClean="0"/>
              <a:t>Ні – 10%</a:t>
            </a: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5929322" y="2500306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Так – 97,2%</a:t>
            </a:r>
          </a:p>
          <a:p>
            <a:r>
              <a:rPr lang="uk-UA" dirty="0" smtClean="0"/>
              <a:t>Ні – 2,8%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929322" y="335756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Так - 88,5%</a:t>
            </a:r>
          </a:p>
          <a:p>
            <a:r>
              <a:rPr lang="uk-UA" dirty="0" smtClean="0"/>
              <a:t>Ні - 11,5%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9322" y="4071942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Так – 29,2%</a:t>
            </a:r>
          </a:p>
          <a:p>
            <a:r>
              <a:rPr lang="uk-UA" dirty="0" smtClean="0"/>
              <a:t>Ні – 70,8%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5929322" y="4857760"/>
            <a:ext cx="30718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Доглядають – 6,7%</a:t>
            </a:r>
          </a:p>
          <a:p>
            <a:r>
              <a:rPr lang="uk-UA" dirty="0" smtClean="0"/>
              <a:t>Віддають у добрі руки – 80%</a:t>
            </a:r>
          </a:p>
          <a:p>
            <a:r>
              <a:rPr lang="uk-UA" dirty="0" smtClean="0"/>
              <a:t>Викидають на вулицю – 13,3%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uk-UA" sz="2400" dirty="0" smtClean="0"/>
          </a:p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785794"/>
            <a:ext cx="392909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6. Назвіть причини, що ведуть до безпритульності собак.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Безвідповідальність людей – 13,6%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Жорстокість людей – 18,2%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Переїзд господарів – 2,3%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Господарі не мають змоги доглядати за собакою – 4,6%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Собаки стають агресивними – 6,8%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Господарі позбуваються старих і хворих собак – 6,8%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Через неконтрольовану народжуваність собак – 47,7%</a:t>
            </a:r>
            <a:endParaRPr lang="uk-UA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357686" y="2857496"/>
            <a:ext cx="42148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7. Як ви можете допомогти безпритульним собакам?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Вже взяли собаку з притулку -1,3%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Створити притулок – 1,3%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Віддати в добрі руки – 3,7%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Погратися з собакою – 6.4%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Зробити будку собаці – 1,3%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Знайти господаря – 9%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Взяти собаку додому – 9%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Віднести собаку в притулок – 1,3%</a:t>
            </a:r>
          </a:p>
          <a:p>
            <a:pPr>
              <a:buFont typeface="Arial" pitchFamily="34" charset="0"/>
              <a:buChar char="•"/>
            </a:pPr>
            <a:r>
              <a:rPr lang="uk-UA" sz="1400" dirty="0" smtClean="0"/>
              <a:t>нагодувати собаку – 66,7%</a:t>
            </a:r>
          </a:p>
        </p:txBody>
      </p:sp>
      <p:pic>
        <p:nvPicPr>
          <p:cNvPr id="8" name="Рисунок 7" descr="Без названия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714752"/>
            <a:ext cx="2714644" cy="2025542"/>
          </a:xfrm>
          <a:prstGeom prst="rect">
            <a:avLst/>
          </a:prstGeom>
        </p:spPr>
      </p:pic>
      <p:pic>
        <p:nvPicPr>
          <p:cNvPr id="9" name="Рисунок 8" descr="original-pho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642918"/>
            <a:ext cx="3222647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 На основі дослідження визначено,що причиною виникнення безхатніх собак є безвідповідальне ставлення людей до собак (тільки 6,7% населення доглядають за цуценятами). Безвідповідальні господарі відпускають своїх собак на вулицю на </a:t>
            </a:r>
            <a:r>
              <a:rPr lang="uk-UA" dirty="0" err="1" smtClean="0"/>
              <a:t>самовигул</a:t>
            </a:r>
            <a:r>
              <a:rPr lang="uk-UA" dirty="0" smtClean="0"/>
              <a:t>, що сприяє росту популяції собак(29,2% </a:t>
            </a:r>
            <a:r>
              <a:rPr lang="uk-UA" dirty="0" err="1" smtClean="0"/>
              <a:t>собак</a:t>
            </a:r>
            <a:r>
              <a:rPr lang="uk-UA" dirty="0" smtClean="0"/>
              <a:t> господарі випускають на вулицю, з них 78,9% власницьких собак </a:t>
            </a:r>
            <a:r>
              <a:rPr lang="uk-UA" dirty="0" err="1" smtClean="0"/>
              <a:t>нестерилізовані</a:t>
            </a:r>
            <a:r>
              <a:rPr lang="uk-UA" dirty="0" smtClean="0"/>
              <a:t>)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/>
          <a:lstStyle/>
          <a:p>
            <a:r>
              <a:rPr lang="uk-UA" dirty="0" smtClean="0"/>
              <a:t>Висновки: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183880" cy="4187952"/>
          </a:xfrm>
        </p:spPr>
        <p:txBody>
          <a:bodyPr>
            <a:normAutofit/>
          </a:bodyPr>
          <a:lstStyle/>
          <a:p>
            <a:r>
              <a:rPr lang="uk-UA" sz="2200" dirty="0" smtClean="0"/>
              <a:t>Заборонити господарям випускати на вулицю </a:t>
            </a:r>
            <a:r>
              <a:rPr lang="uk-UA" sz="2200" dirty="0" err="1" smtClean="0"/>
              <a:t>нестерилізованих</a:t>
            </a:r>
            <a:r>
              <a:rPr lang="uk-UA" sz="2200" dirty="0" smtClean="0"/>
              <a:t> собак.</a:t>
            </a:r>
          </a:p>
          <a:p>
            <a:r>
              <a:rPr lang="uk-UA" sz="2200" dirty="0" smtClean="0"/>
              <a:t>Безпритульних собак виловлювати і проводити стерилізацію і вакцинацію.</a:t>
            </a:r>
          </a:p>
          <a:p>
            <a:r>
              <a:rPr lang="uk-UA" sz="2200" dirty="0" smtClean="0"/>
              <a:t>Влаштовувати тварин у родини.</a:t>
            </a:r>
          </a:p>
          <a:p>
            <a:r>
              <a:rPr lang="uk-UA" sz="2200" dirty="0" smtClean="0"/>
              <a:t>Проводити соціальну рекламу (плакати у громадських місцях).</a:t>
            </a:r>
          </a:p>
          <a:p>
            <a:r>
              <a:rPr lang="uk-UA" sz="2200" dirty="0" smtClean="0"/>
              <a:t> Просвітницька робота ( провести </a:t>
            </a:r>
            <a:r>
              <a:rPr lang="uk-UA" sz="2200" dirty="0" err="1" smtClean="0"/>
              <a:t>“Хвилинку</a:t>
            </a:r>
            <a:r>
              <a:rPr lang="uk-UA" sz="2200" dirty="0" smtClean="0"/>
              <a:t> </a:t>
            </a:r>
            <a:r>
              <a:rPr lang="uk-UA" sz="2200" dirty="0" err="1" smtClean="0"/>
              <a:t>доброти”</a:t>
            </a:r>
            <a:r>
              <a:rPr lang="uk-UA" sz="2200" dirty="0" smtClean="0"/>
              <a:t> для учнів молодших класів) .</a:t>
            </a:r>
          </a:p>
          <a:p>
            <a:r>
              <a:rPr lang="uk-UA" sz="2200" dirty="0" smtClean="0"/>
              <a:t>Ввести </a:t>
            </a:r>
            <a:r>
              <a:rPr lang="uk-UA" sz="2200" dirty="0" err="1" smtClean="0"/>
              <a:t>обов</a:t>
            </a:r>
            <a:r>
              <a:rPr lang="en-US" sz="2200" dirty="0" smtClean="0"/>
              <a:t>’</a:t>
            </a:r>
            <a:r>
              <a:rPr lang="uk-UA" sz="2200" dirty="0" err="1" smtClean="0"/>
              <a:t>язкову</a:t>
            </a:r>
            <a:r>
              <a:rPr lang="uk-UA" sz="2200" dirty="0" smtClean="0"/>
              <a:t> реєстрацію власницьких собак.</a:t>
            </a:r>
          </a:p>
          <a:p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786058"/>
            <a:ext cx="64294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Дякуємо за увагу!</a:t>
            </a:r>
          </a:p>
          <a:p>
            <a:r>
              <a:rPr lang="uk-UA" dirty="0" smtClean="0"/>
              <a:t>Підготували учні </a:t>
            </a:r>
            <a:r>
              <a:rPr lang="uk-UA" dirty="0" err="1" smtClean="0"/>
              <a:t>Саджавського</a:t>
            </a:r>
            <a:r>
              <a:rPr lang="uk-UA" dirty="0" smtClean="0"/>
              <a:t> ліцею</a:t>
            </a:r>
          </a:p>
          <a:p>
            <a:r>
              <a:rPr lang="uk-UA" dirty="0" err="1" smtClean="0"/>
              <a:t>Федорчук</a:t>
            </a:r>
            <a:r>
              <a:rPr lang="uk-UA" dirty="0" smtClean="0"/>
              <a:t> Валентина і </a:t>
            </a:r>
            <a:r>
              <a:rPr lang="uk-UA" dirty="0" err="1" smtClean="0"/>
              <a:t>Грицюк</a:t>
            </a:r>
            <a:r>
              <a:rPr lang="uk-UA" smtClean="0"/>
              <a:t> Роксолана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pic>
        <p:nvPicPr>
          <p:cNvPr id="3" name="Рисунок 2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357694"/>
            <a:ext cx="3500462" cy="1829332"/>
          </a:xfrm>
          <a:prstGeom prst="rect">
            <a:avLst/>
          </a:prstGeom>
        </p:spPr>
      </p:pic>
      <p:pic>
        <p:nvPicPr>
          <p:cNvPr id="5" name="Рисунок 4" descr="dc89a44405ccce1f9738b8e4d091599844711cc2_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4429132"/>
            <a:ext cx="3324615" cy="2143140"/>
          </a:xfrm>
          <a:prstGeom prst="rect">
            <a:avLst/>
          </a:prstGeom>
        </p:spPr>
      </p:pic>
      <p:pic>
        <p:nvPicPr>
          <p:cNvPr id="7" name="Рисунок 6" descr="dc89a44405ccce1f9738b8e4d091599844711cc2_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4143380"/>
            <a:ext cx="3548453" cy="2509854"/>
          </a:xfrm>
          <a:prstGeom prst="rect">
            <a:avLst/>
          </a:prstGeom>
        </p:spPr>
      </p:pic>
      <p:pic>
        <p:nvPicPr>
          <p:cNvPr id="18436" name="Picture 4" descr="F:\IMG_182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428604"/>
            <a:ext cx="5181600" cy="2428892"/>
          </a:xfrm>
          <a:prstGeom prst="rect">
            <a:avLst/>
          </a:prstGeom>
          <a:noFill/>
        </p:spPr>
      </p:pic>
      <p:pic>
        <p:nvPicPr>
          <p:cNvPr id="12" name="Рисунок 11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14818"/>
            <a:ext cx="3500462" cy="23293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Актуальність теми</a:t>
            </a:r>
            <a:br>
              <a:rPr lang="uk-UA" dirty="0" smtClean="0"/>
            </a:br>
            <a:r>
              <a:rPr lang="uk-UA" dirty="0" smtClean="0"/>
              <a:t>   </a:t>
            </a:r>
            <a:r>
              <a:rPr lang="uk-UA" sz="2700" dirty="0" smtClean="0">
                <a:solidFill>
                  <a:schemeClr val="tx1"/>
                </a:solidFill>
              </a:rPr>
              <a:t>Собаку називають другом і помічником </a:t>
            </a:r>
            <a:r>
              <a:rPr lang="uk-UA" sz="2700" dirty="0" err="1" smtClean="0">
                <a:solidFill>
                  <a:schemeClr val="tx1"/>
                </a:solidFill>
              </a:rPr>
              <a:t>людини.Трапляється</a:t>
            </a:r>
            <a:r>
              <a:rPr lang="uk-UA" sz="2700" dirty="0" smtClean="0">
                <a:solidFill>
                  <a:schemeClr val="tx1"/>
                </a:solidFill>
              </a:rPr>
              <a:t> так, що чотириногі друзі  стають непотрібними і господарі викидають їх на вулицю.</a:t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700" dirty="0" smtClean="0">
                <a:solidFill>
                  <a:schemeClr val="tx1"/>
                </a:solidFill>
              </a:rPr>
              <a:t>   Проблема безхатніх собак має моральний, санітарний,  соціальний та юридичний аспект. </a:t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700" dirty="0" smtClean="0">
                <a:solidFill>
                  <a:schemeClr val="tx1"/>
                </a:solidFill>
              </a:rPr>
              <a:t>    Безхатні собаки можуть бути агресивними та загрожувати безпеці людини. </a:t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700" dirty="0" smtClean="0">
                <a:solidFill>
                  <a:schemeClr val="tx1"/>
                </a:solidFill>
              </a:rPr>
              <a:t>    Безхатні собаки є джерелом збудників різних захворювань та гельмінтів.</a:t>
            </a:r>
            <a:br>
              <a:rPr lang="uk-UA" sz="2700" dirty="0" smtClean="0">
                <a:solidFill>
                  <a:schemeClr val="tx1"/>
                </a:solidFill>
              </a:rPr>
            </a:br>
            <a:endParaRPr lang="uk-UA" sz="27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255574"/>
          </a:xfrm>
        </p:spPr>
        <p:txBody>
          <a:bodyPr/>
          <a:lstStyle/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71480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</a:t>
            </a:r>
            <a:r>
              <a:rPr lang="uk-UA" b="1" dirty="0" smtClean="0">
                <a:solidFill>
                  <a:srgbClr val="FFC000"/>
                </a:solidFill>
              </a:rPr>
              <a:t>Мета</a:t>
            </a:r>
            <a:r>
              <a:rPr lang="uk-UA" dirty="0" smtClean="0"/>
              <a:t>: дослідити популяцію безхатніх собак і	запропонувати шляхи вирішення проблеми. </a:t>
            </a:r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1714488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571612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C000"/>
                </a:solidFill>
              </a:rPr>
              <a:t>Об</a:t>
            </a:r>
            <a:r>
              <a:rPr lang="en-US" b="1" dirty="0" smtClean="0">
                <a:solidFill>
                  <a:srgbClr val="FFC000"/>
                </a:solidFill>
              </a:rPr>
              <a:t>’</a:t>
            </a:r>
            <a:r>
              <a:rPr lang="uk-UA" b="1" dirty="0" err="1" smtClean="0">
                <a:solidFill>
                  <a:srgbClr val="FFC000"/>
                </a:solidFill>
              </a:rPr>
              <a:t>єкт</a:t>
            </a:r>
            <a:r>
              <a:rPr lang="uk-UA" b="1" dirty="0" smtClean="0">
                <a:solidFill>
                  <a:srgbClr val="FFC000"/>
                </a:solidFill>
              </a:rPr>
              <a:t> дослідження</a:t>
            </a:r>
            <a:r>
              <a:rPr lang="uk-UA" dirty="0" smtClean="0"/>
              <a:t>: безхатні собаки.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4" y="2428868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C000"/>
                </a:solidFill>
              </a:rPr>
              <a:t>Предмет дослідження</a:t>
            </a:r>
            <a:r>
              <a:rPr lang="uk-UA" dirty="0" smtClean="0"/>
              <a:t>: причини і наслідки адаптації 				безхатніх собак.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3571876"/>
            <a:ext cx="7786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C000"/>
                </a:solidFill>
              </a:rPr>
              <a:t> Методи дослідження</a:t>
            </a:r>
            <a:r>
              <a:rPr lang="uk-UA" dirty="0" smtClean="0"/>
              <a:t>: опрацювання літератури,</a:t>
            </a:r>
          </a:p>
          <a:p>
            <a:r>
              <a:rPr lang="uk-UA" dirty="0" smtClean="0"/>
              <a:t>                                     метод спостереження,</a:t>
            </a:r>
          </a:p>
          <a:p>
            <a:r>
              <a:rPr lang="uk-UA" dirty="0" smtClean="0"/>
              <a:t>                                     метод порівняння, </a:t>
            </a:r>
          </a:p>
          <a:p>
            <a:r>
              <a:rPr lang="uk-UA" dirty="0" smtClean="0"/>
              <a:t>                                     статистичний метод, </a:t>
            </a:r>
          </a:p>
          <a:p>
            <a:r>
              <a:rPr lang="uk-UA" dirty="0" smtClean="0"/>
              <a:t>                                     метод математичної обробки  </a:t>
            </a:r>
            <a:endParaRPr lang="uk-UA" dirty="0"/>
          </a:p>
        </p:txBody>
      </p:sp>
      <p:pic>
        <p:nvPicPr>
          <p:cNvPr id="7" name="Рисунок 6" descr="Без названи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03409">
            <a:off x="963842" y="4321437"/>
            <a:ext cx="1872024" cy="1872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1051560"/>
          </a:xfrm>
        </p:spPr>
        <p:txBody>
          <a:bodyPr/>
          <a:lstStyle/>
          <a:p>
            <a:r>
              <a:rPr lang="uk-UA" dirty="0" smtClean="0"/>
              <a:t>Завдання </a:t>
            </a:r>
            <a:r>
              <a:rPr lang="uk-UA" dirty="0" err="1" smtClean="0"/>
              <a:t>проєкту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183880" cy="418795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Зібрати і проаналізувати інформацію з проблеми безхатніх собак;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Провести облік безхатніх собак;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Провести соціологічне опитування населення з  метою визначення причин безхатніх собак;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Запровадити шляхи вирішення проблеми безхатніх собак.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8183880" cy="1051560"/>
          </a:xfrm>
        </p:spPr>
        <p:txBody>
          <a:bodyPr>
            <a:noAutofit/>
          </a:bodyPr>
          <a:lstStyle/>
          <a:p>
            <a:r>
              <a:rPr lang="uk-UA" sz="2000" dirty="0" smtClean="0"/>
              <a:t>                Практична частина.</a:t>
            </a:r>
            <a:br>
              <a:rPr lang="uk-UA" sz="2000" dirty="0" smtClean="0"/>
            </a:br>
            <a:r>
              <a:rPr lang="uk-UA" sz="2000" dirty="0" smtClean="0"/>
              <a:t>   </a:t>
            </a:r>
            <a:r>
              <a:rPr lang="uk-UA" sz="1600" dirty="0" smtClean="0">
                <a:solidFill>
                  <a:schemeClr val="tx1"/>
                </a:solidFill>
              </a:rPr>
              <a:t>Розділили територію села на ділянки .У визначений час обійшли всі ділянки і підрахували кількість собак. Результати підрахунку показали 58 собак. Дані занесли в таблицю.</a:t>
            </a:r>
            <a:endParaRPr lang="uk-UA" sz="16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10"/>
          <p:cNvGraphicFramePr>
            <a:graphicFrameLocks noGrp="1" noChangeAspect="1"/>
          </p:cNvGraphicFramePr>
          <p:nvPr>
            <p:ph idx="1"/>
          </p:nvPr>
        </p:nvGraphicFramePr>
        <p:xfrm>
          <a:off x="642910" y="2000240"/>
          <a:ext cx="4395929" cy="385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3" imgW="3267024" imgH="2866910" progId="Excel.Sheet.8">
                  <p:embed/>
                </p:oleObj>
              </mc:Choice>
              <mc:Fallback>
                <p:oleObj name="Worksheet" r:id="rId3" imgW="3267024" imgH="2866910" progId="Excel.Sheet.8">
                  <p:embed/>
                  <p:pic>
                    <p:nvPicPr>
                      <p:cNvPr id="0" name="Содержимое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000240"/>
                        <a:ext cx="4395929" cy="3857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6" descr="C:\Users\Админ\Desktop\IMG_182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1928802"/>
            <a:ext cx="2957506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Відношення до людей</a:t>
            </a:r>
            <a:br>
              <a:rPr lang="uk-UA" dirty="0" smtClean="0"/>
            </a:b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Вік собак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Зовнішній вигляд 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341</TotalTime>
  <Words>450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Verdana</vt:lpstr>
      <vt:lpstr>Wingdings</vt:lpstr>
      <vt:lpstr>Wingdings 2</vt:lpstr>
      <vt:lpstr>Аспект</vt:lpstr>
      <vt:lpstr>Worksheet</vt:lpstr>
      <vt:lpstr>Дослідження популяції безхатніх собак   в нашому селі</vt:lpstr>
      <vt:lpstr>Актуальність теми    Собаку називають другом і помічником людини.Трапляється так, що чотириногі друзі  стають непотрібними і господарі викидають їх на вулицю.    Проблема безхатніх собак має моральний, санітарний,  соціальний та юридичний аспект.      Безхатні собаки можуть бути агресивними та загрожувати безпеці людини.      Безхатні собаки є джерелом збудників різних захворювань та гельмінтів. </vt:lpstr>
      <vt:lpstr>Презентация PowerPoint</vt:lpstr>
      <vt:lpstr>Завдання проєкту:</vt:lpstr>
      <vt:lpstr>                Практична частина.    Розділили територію села на ділянки .У визначений час обійшли всі ділянки і підрахували кількість собак. Результати підрахунку показали 58 собак. Дані занесли в таблицю.</vt:lpstr>
      <vt:lpstr>Відношення до людей </vt:lpstr>
      <vt:lpstr>Вік собак</vt:lpstr>
      <vt:lpstr>Зовнішній вигляд </vt:lpstr>
      <vt:lpstr>Презентация PowerPoint</vt:lpstr>
      <vt:lpstr>Стан здоров’я за зовнішнім виглядом (захворювання шкіри, хвора кінцівка)</vt:lpstr>
      <vt:lpstr>Масті собак</vt:lpstr>
      <vt:lpstr>Соціальне опитування мешканців села</vt:lpstr>
      <vt:lpstr>Презентация PowerPoint</vt:lpstr>
      <vt:lpstr>Презентация PowerPoint</vt:lpstr>
      <vt:lpstr>Висновки: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GARANTIYA</dc:creator>
  <cp:lastModifiedBy>katfed</cp:lastModifiedBy>
  <cp:revision>38</cp:revision>
  <dcterms:created xsi:type="dcterms:W3CDTF">2020-03-09T11:56:42Z</dcterms:created>
  <dcterms:modified xsi:type="dcterms:W3CDTF">2021-05-19T20:58:16Z</dcterms:modified>
</cp:coreProperties>
</file>