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072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5" r:id="rId10"/>
    <p:sldId id="267" r:id="rId11"/>
    <p:sldId id="268" r:id="rId12"/>
    <p:sldId id="269" r:id="rId13"/>
    <p:sldId id="271" r:id="rId14"/>
    <p:sldId id="266" r:id="rId15"/>
    <p:sldId id="270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14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Каріна Гонтарук" userId="1b05e44b1489b28a" providerId="LiveId" clId="{26D889FF-BE88-A347-B604-6BE1B30165DE}"/>
    <pc:docChg chg="delSld modSld">
      <pc:chgData name="Каріна Гонтарук" userId="1b05e44b1489b28a" providerId="LiveId" clId="{26D889FF-BE88-A347-B604-6BE1B30165DE}" dt="2021-06-02T18:56:21.881" v="251" actId="20577"/>
      <pc:docMkLst>
        <pc:docMk/>
      </pc:docMkLst>
      <pc:sldChg chg="modSp">
        <pc:chgData name="Каріна Гонтарук" userId="1b05e44b1489b28a" providerId="LiveId" clId="{26D889FF-BE88-A347-B604-6BE1B30165DE}" dt="2021-06-02T18:56:01.766" v="250" actId="255"/>
        <pc:sldMkLst>
          <pc:docMk/>
          <pc:sldMk cId="2793708404" sldId="270"/>
        </pc:sldMkLst>
        <pc:spChg chg="mod">
          <ac:chgData name="Каріна Гонтарук" userId="1b05e44b1489b28a" providerId="LiveId" clId="{26D889FF-BE88-A347-B604-6BE1B30165DE}" dt="2021-06-02T18:55:18.120" v="160" actId="20577"/>
          <ac:spMkLst>
            <pc:docMk/>
            <pc:sldMk cId="2793708404" sldId="270"/>
            <ac:spMk id="2" creationId="{5A6847EC-A60D-1246-8117-D3ACD7E9D7B2}"/>
          </ac:spMkLst>
        </pc:spChg>
        <pc:spChg chg="mod">
          <ac:chgData name="Каріна Гонтарук" userId="1b05e44b1489b28a" providerId="LiveId" clId="{26D889FF-BE88-A347-B604-6BE1B30165DE}" dt="2021-06-02T18:56:01.766" v="250" actId="255"/>
          <ac:spMkLst>
            <pc:docMk/>
            <pc:sldMk cId="2793708404" sldId="270"/>
            <ac:spMk id="3" creationId="{36CE5FAF-6DC4-9C4F-ACB7-4EDDC9E97061}"/>
          </ac:spMkLst>
        </pc:spChg>
      </pc:sldChg>
      <pc:sldChg chg="modSp">
        <pc:chgData name="Каріна Гонтарук" userId="1b05e44b1489b28a" providerId="LiveId" clId="{26D889FF-BE88-A347-B604-6BE1B30165DE}" dt="2021-06-02T18:55:00.773" v="134" actId="255"/>
        <pc:sldMkLst>
          <pc:docMk/>
          <pc:sldMk cId="2413387198" sldId="271"/>
        </pc:sldMkLst>
        <pc:spChg chg="mod">
          <ac:chgData name="Каріна Гонтарук" userId="1b05e44b1489b28a" providerId="LiveId" clId="{26D889FF-BE88-A347-B604-6BE1B30165DE}" dt="2021-06-02T18:49:31.053" v="26" actId="14100"/>
          <ac:spMkLst>
            <pc:docMk/>
            <pc:sldMk cId="2413387198" sldId="271"/>
            <ac:spMk id="2" creationId="{49ECFDAF-C6BB-E843-882D-19A43A89DAC0}"/>
          </ac:spMkLst>
        </pc:spChg>
        <pc:spChg chg="mod">
          <ac:chgData name="Каріна Гонтарук" userId="1b05e44b1489b28a" providerId="LiveId" clId="{26D889FF-BE88-A347-B604-6BE1B30165DE}" dt="2021-06-02T18:55:00.773" v="134" actId="255"/>
          <ac:spMkLst>
            <pc:docMk/>
            <pc:sldMk cId="2413387198" sldId="271"/>
            <ac:spMk id="3" creationId="{D25B3C86-D12A-3748-A8D0-6ED2A33B466B}"/>
          </ac:spMkLst>
        </pc:spChg>
      </pc:sldChg>
      <pc:sldChg chg="modSp">
        <pc:chgData name="Каріна Гонтарук" userId="1b05e44b1489b28a" providerId="LiveId" clId="{26D889FF-BE88-A347-B604-6BE1B30165DE}" dt="2021-06-02T18:56:21.881" v="251" actId="20577"/>
        <pc:sldMkLst>
          <pc:docMk/>
          <pc:sldMk cId="1705049010" sldId="274"/>
        </pc:sldMkLst>
        <pc:spChg chg="mod">
          <ac:chgData name="Каріна Гонтарук" userId="1b05e44b1489b28a" providerId="LiveId" clId="{26D889FF-BE88-A347-B604-6BE1B30165DE}" dt="2021-06-02T18:56:21.881" v="251" actId="20577"/>
          <ac:spMkLst>
            <pc:docMk/>
            <pc:sldMk cId="1705049010" sldId="274"/>
            <ac:spMk id="3" creationId="{1C7C46ED-CDAD-BC4D-A11E-A5D98B28A7A9}"/>
          </ac:spMkLst>
        </pc:spChg>
      </pc:sldChg>
      <pc:sldChg chg="del">
        <pc:chgData name="Каріна Гонтарук" userId="1b05e44b1489b28a" providerId="LiveId" clId="{26D889FF-BE88-A347-B604-6BE1B30165DE}" dt="2021-06-02T18:52:16.012" v="27" actId="2696"/>
        <pc:sldMkLst>
          <pc:docMk/>
          <pc:sldMk cId="1758330162" sldId="275"/>
        </pc:sldMkLst>
      </pc:sldChg>
    </pc:docChg>
  </pc:docChgLst>
  <pc:docChgLst>
    <pc:chgData name="Каріна Гонтарук" userId="1b05e44b1489b28a" providerId="LiveId" clId="{240B58E1-CFE4-7D4E-9BDD-00A9DBC6F825}"/>
    <pc:docChg chg="modSld">
      <pc:chgData name="Каріна Гонтарук" userId="1b05e44b1489b28a" providerId="LiveId" clId="{240B58E1-CFE4-7D4E-9BDD-00A9DBC6F825}" dt="2021-06-02T16:29:59.869" v="242" actId="255"/>
      <pc:docMkLst>
        <pc:docMk/>
      </pc:docMkLst>
      <pc:sldChg chg="modSp">
        <pc:chgData name="Каріна Гонтарук" userId="1b05e44b1489b28a" providerId="LiveId" clId="{240B58E1-CFE4-7D4E-9BDD-00A9DBC6F825}" dt="2021-06-02T16:07:00.675" v="118" actId="255"/>
        <pc:sldMkLst>
          <pc:docMk/>
          <pc:sldMk cId="3653655980" sldId="268"/>
        </pc:sldMkLst>
        <pc:spChg chg="mod">
          <ac:chgData name="Каріна Гонтарук" userId="1b05e44b1489b28a" providerId="LiveId" clId="{240B58E1-CFE4-7D4E-9BDD-00A9DBC6F825}" dt="2021-06-02T16:07:00.675" v="118" actId="255"/>
          <ac:spMkLst>
            <pc:docMk/>
            <pc:sldMk cId="3653655980" sldId="268"/>
            <ac:spMk id="3" creationId="{DC5EAFB1-FB46-A440-BDDE-18D9F27AA72F}"/>
          </ac:spMkLst>
        </pc:spChg>
      </pc:sldChg>
      <pc:sldChg chg="modSp">
        <pc:chgData name="Каріна Гонтарук" userId="1b05e44b1489b28a" providerId="LiveId" clId="{240B58E1-CFE4-7D4E-9BDD-00A9DBC6F825}" dt="2021-06-02T16:29:59.869" v="242" actId="255"/>
        <pc:sldMkLst>
          <pc:docMk/>
          <pc:sldMk cId="1652044312" sldId="273"/>
        </pc:sldMkLst>
        <pc:spChg chg="mod">
          <ac:chgData name="Каріна Гонтарук" userId="1b05e44b1489b28a" providerId="LiveId" clId="{240B58E1-CFE4-7D4E-9BDD-00A9DBC6F825}" dt="2021-06-02T16:28:47.208" v="194" actId="20577"/>
          <ac:spMkLst>
            <pc:docMk/>
            <pc:sldMk cId="1652044312" sldId="273"/>
            <ac:spMk id="2" creationId="{71B54B5F-77C1-D344-A99D-0F379C0D46E8}"/>
          </ac:spMkLst>
        </pc:spChg>
        <pc:spChg chg="mod">
          <ac:chgData name="Каріна Гонтарук" userId="1b05e44b1489b28a" providerId="LiveId" clId="{240B58E1-CFE4-7D4E-9BDD-00A9DBC6F825}" dt="2021-06-02T16:29:59.869" v="242" actId="255"/>
          <ac:spMkLst>
            <pc:docMk/>
            <pc:sldMk cId="1652044312" sldId="273"/>
            <ac:spMk id="3" creationId="{87482F55-213A-A447-9453-E4A0A4420202}"/>
          </ac:spMkLst>
        </pc:spChg>
      </pc:sldChg>
      <pc:sldChg chg="modSp">
        <pc:chgData name="Каріна Гонтарук" userId="1b05e44b1489b28a" providerId="LiveId" clId="{240B58E1-CFE4-7D4E-9BDD-00A9DBC6F825}" dt="2021-06-02T16:08:30.714" v="164" actId="255"/>
        <pc:sldMkLst>
          <pc:docMk/>
          <pc:sldMk cId="1705049010" sldId="274"/>
        </pc:sldMkLst>
        <pc:spChg chg="mod">
          <ac:chgData name="Каріна Гонтарук" userId="1b05e44b1489b28a" providerId="LiveId" clId="{240B58E1-CFE4-7D4E-9BDD-00A9DBC6F825}" dt="2021-06-02T16:08:30.714" v="164" actId="255"/>
          <ac:spMkLst>
            <pc:docMk/>
            <pc:sldMk cId="1705049010" sldId="274"/>
            <ac:spMk id="3" creationId="{1C7C46ED-CDAD-BC4D-A11E-A5D98B28A7A9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5-11T17:55:37.6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0,'0'0,"0"0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5-11T17:55:44.0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1,'0'0,"0"0,0 0,0 0,0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5-11T17:55:48.1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25,'0'-24,"0"24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436943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876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477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6407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Назва розділу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2613240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173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1/16/2022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32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1/16/2022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312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1/16/2022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9422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48190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09793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30640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3" r:id="rId1"/>
    <p:sldLayoutId id="2147484074" r:id="rId2"/>
    <p:sldLayoutId id="2147484075" r:id="rId3"/>
    <p:sldLayoutId id="2147484076" r:id="rId4"/>
    <p:sldLayoutId id="2147484077" r:id="rId5"/>
    <p:sldLayoutId id="2147484078" r:id="rId6"/>
    <p:sldLayoutId id="2147484079" r:id="rId7"/>
    <p:sldLayoutId id="2147484080" r:id="rId8"/>
    <p:sldLayoutId id="2147484081" r:id="rId9"/>
    <p:sldLayoutId id="2147484082" r:id="rId10"/>
    <p:sldLayoutId id="2147484083" r:id="rId11"/>
  </p:sldLayoutIdLst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7" Type="http://schemas.openxmlformats.org/officeDocument/2006/relationships/image" Target="../media/image3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10" Type="http://schemas.openxmlformats.org/officeDocument/2006/relationships/image" Target="../media/image4.png"/><Relationship Id="rId9" Type="http://schemas.openxmlformats.org/officeDocument/2006/relationships/customXml" Target="../ink/ink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452DF8-3955-694C-BDF2-A973523184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1707" y="2499794"/>
            <a:ext cx="9068586" cy="2590800"/>
          </a:xfrm>
        </p:spPr>
        <p:txBody>
          <a:bodyPr/>
          <a:lstStyle/>
          <a:p>
            <a:r>
              <a:rPr lang="ru-RU" sz="5400" dirty="0" err="1">
                <a:latin typeface="Amasis MT Pro Black" panose="02000000000000000000" pitchFamily="2" charset="0"/>
                <a:ea typeface="Amasis MT Pro Black" panose="02000000000000000000" pitchFamily="2" charset="0"/>
              </a:rPr>
              <a:t>Дослідницька</a:t>
            </a:r>
            <a:r>
              <a:rPr lang="ru-RU" sz="5400" dirty="0">
                <a:latin typeface="Amasis MT Pro Black" panose="02000000000000000000" pitchFamily="2" charset="0"/>
                <a:ea typeface="Amasis MT Pro Black" panose="02000000000000000000" pitchFamily="2" charset="0"/>
              </a:rPr>
              <a:t> </a:t>
            </a:r>
            <a:r>
              <a:rPr lang="ru-RU" sz="5400" dirty="0" err="1">
                <a:latin typeface="Amasis MT Pro Black" panose="02000000000000000000" pitchFamily="2" charset="0"/>
                <a:ea typeface="Amasis MT Pro Black" panose="02000000000000000000" pitchFamily="2" charset="0"/>
              </a:rPr>
              <a:t>презентація</a:t>
            </a:r>
            <a:r>
              <a:rPr lang="ru-RU" sz="5400" dirty="0">
                <a:latin typeface="Amasis MT Pro Black" panose="02000000000000000000" pitchFamily="2" charset="0"/>
                <a:ea typeface="Amasis MT Pro Black" panose="02000000000000000000" pitchFamily="2" charset="0"/>
              </a:rPr>
              <a:t> на тему: </a:t>
            </a:r>
            <a:r>
              <a:rPr lang="ru-RU" sz="5400" dirty="0" smtClean="0">
                <a:latin typeface="Amasis MT Pro Black" panose="02000000000000000000" pitchFamily="2" charset="0"/>
                <a:ea typeface="Amasis MT Pro Black" panose="02000000000000000000" pitchFamily="2" charset="0"/>
              </a:rPr>
              <a:t/>
            </a:r>
            <a:br>
              <a:rPr lang="ru-RU" sz="5400" dirty="0" smtClean="0">
                <a:latin typeface="Amasis MT Pro Black" panose="02000000000000000000" pitchFamily="2" charset="0"/>
                <a:ea typeface="Amasis MT Pro Black" panose="02000000000000000000" pitchFamily="2" charset="0"/>
              </a:rPr>
            </a:br>
            <a:r>
              <a:rPr lang="ru-RU" sz="5400" dirty="0" smtClean="0">
                <a:latin typeface="Amasis MT Pro Black" panose="02000000000000000000" pitchFamily="2" charset="0"/>
                <a:ea typeface="Amasis MT Pro Black" panose="02000000000000000000" pitchFamily="2" charset="0"/>
              </a:rPr>
              <a:t>«</a:t>
            </a:r>
            <a:r>
              <a:rPr lang="ru-RU" sz="5400" dirty="0" err="1">
                <a:latin typeface="Amasis MT Pro Black" panose="02000000000000000000" pitchFamily="2" charset="0"/>
                <a:ea typeface="Amasis MT Pro Black" panose="02000000000000000000" pitchFamily="2" charset="0"/>
              </a:rPr>
              <a:t>Чарівні</a:t>
            </a:r>
            <a:r>
              <a:rPr lang="ru-RU" sz="5400" dirty="0">
                <a:latin typeface="Amasis MT Pro Black" panose="02000000000000000000" pitchFamily="2" charset="0"/>
                <a:ea typeface="Amasis MT Pro Black" panose="02000000000000000000" pitchFamily="2" charset="0"/>
              </a:rPr>
              <a:t> </a:t>
            </a:r>
            <a:r>
              <a:rPr lang="ru-RU" sz="5400" dirty="0" err="1" smtClean="0">
                <a:latin typeface="Amasis MT Pro Black" panose="02000000000000000000" pitchFamily="2" charset="0"/>
                <a:ea typeface="Amasis MT Pro Black" panose="02000000000000000000" pitchFamily="2" charset="0"/>
              </a:rPr>
              <a:t>перетворення</a:t>
            </a:r>
            <a:r>
              <a:rPr lang="ru-RU" sz="5400" dirty="0">
                <a:latin typeface="Amasis MT Pro Black" panose="02000000000000000000" pitchFamily="2" charset="0"/>
                <a:ea typeface="Amasis MT Pro Black" panose="02000000000000000000" pitchFamily="2" charset="0"/>
              </a:rPr>
              <a:t> </a:t>
            </a:r>
            <a:r>
              <a:rPr lang="ru-RU" sz="5400" dirty="0" smtClean="0">
                <a:latin typeface="Amasis MT Pro Black" panose="02000000000000000000" pitchFamily="2" charset="0"/>
                <a:ea typeface="Amasis MT Pro Black" panose="02000000000000000000" pitchFamily="2" charset="0"/>
              </a:rPr>
              <a:t/>
            </a:r>
            <a:br>
              <a:rPr lang="ru-RU" sz="5400" dirty="0" smtClean="0">
                <a:latin typeface="Amasis MT Pro Black" panose="02000000000000000000" pitchFamily="2" charset="0"/>
                <a:ea typeface="Amasis MT Pro Black" panose="02000000000000000000" pitchFamily="2" charset="0"/>
              </a:rPr>
            </a:br>
            <a:r>
              <a:rPr lang="ru-RU" sz="5400" dirty="0" smtClean="0">
                <a:latin typeface="Amasis MT Pro Black" panose="02000000000000000000" pitchFamily="2" charset="0"/>
                <a:ea typeface="Amasis MT Pro Black" panose="02000000000000000000" pitchFamily="2" charset="0"/>
              </a:rPr>
              <a:t>в </a:t>
            </a:r>
            <a:r>
              <a:rPr lang="ru-RU" sz="5400" dirty="0" err="1">
                <a:latin typeface="Amasis MT Pro Black" panose="02000000000000000000" pitchFamily="2" charset="0"/>
                <a:ea typeface="Amasis MT Pro Black" panose="02000000000000000000" pitchFamily="2" charset="0"/>
              </a:rPr>
              <a:t>народних</a:t>
            </a:r>
            <a:r>
              <a:rPr lang="ru-RU" sz="5400" dirty="0">
                <a:latin typeface="Amasis MT Pro Black" panose="02000000000000000000" pitchFamily="2" charset="0"/>
                <a:ea typeface="Amasis MT Pro Black" panose="02000000000000000000" pitchFamily="2" charset="0"/>
              </a:rPr>
              <a:t> </a:t>
            </a:r>
            <a:r>
              <a:rPr lang="ru-RU" sz="5400" dirty="0" err="1">
                <a:latin typeface="Amasis MT Pro Black" panose="02000000000000000000" pitchFamily="2" charset="0"/>
                <a:ea typeface="Amasis MT Pro Black" panose="02000000000000000000" pitchFamily="2" charset="0"/>
              </a:rPr>
              <a:t>казках</a:t>
            </a:r>
            <a:r>
              <a:rPr lang="ru-RU" sz="5400" dirty="0">
                <a:latin typeface="Amasis MT Pro Black" panose="02000000000000000000" pitchFamily="2" charset="0"/>
                <a:ea typeface="Amasis MT Pro Black" panose="02000000000000000000" pitchFamily="2" charset="0"/>
              </a:rPr>
              <a:t> </a:t>
            </a:r>
            <a:r>
              <a:rPr lang="ru-RU" sz="5400" dirty="0" err="1">
                <a:latin typeface="Amasis MT Pro Black" panose="02000000000000000000" pitchFamily="2" charset="0"/>
                <a:ea typeface="Amasis MT Pro Black" panose="02000000000000000000" pitchFamily="2" charset="0"/>
              </a:rPr>
              <a:t>світу</a:t>
            </a:r>
            <a:r>
              <a:rPr lang="ru-RU" sz="5400" dirty="0">
                <a:latin typeface="Amasis MT Pro Black" panose="02000000000000000000" pitchFamily="2" charset="0"/>
                <a:ea typeface="Amasis MT Pro Black" panose="02000000000000000000" pitchFamily="2" charset="0"/>
              </a:rPr>
              <a:t>» </a:t>
            </a:r>
            <a:endParaRPr lang="uk-UA" sz="5400" dirty="0">
              <a:latin typeface="Amasis MT Pro Black" panose="02000000000000000000" pitchFamily="2" charset="0"/>
              <a:ea typeface="Amasis MT Pr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29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EF1A2C-AED4-B74D-9D5C-07FE2A351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64130"/>
          </a:xfrm>
        </p:spPr>
        <p:txBody>
          <a:bodyPr>
            <a:normAutofit fontScale="90000"/>
          </a:bodyPr>
          <a:lstStyle/>
          <a:p>
            <a:r>
              <a:rPr lang="uk-UA"/>
              <a:t>Казка «Попелюшка»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AC92BC15-B3B6-EB4C-B596-12FBA6FD4B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8741" y="2372368"/>
            <a:ext cx="3822212" cy="3329310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88D8AA55-85C6-904A-8C78-619D9C1AC2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9136" y="2492263"/>
            <a:ext cx="3650584" cy="3089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407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7B48BB-5A56-7B4F-AA48-DECA1709A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змінилось</a:t>
            </a:r>
            <a:r>
              <a:rPr lang="ru-RU" dirty="0"/>
              <a:t>? </a:t>
            </a:r>
            <a:r>
              <a:rPr lang="ru-RU" dirty="0" smtClean="0"/>
              <a:t>Не </a:t>
            </a:r>
            <a:r>
              <a:rPr lang="ru-RU" dirty="0" err="1" smtClean="0"/>
              <a:t>очікували</a:t>
            </a:r>
            <a:r>
              <a:rPr lang="ru-RU" dirty="0" smtClean="0"/>
              <a:t>? А дива </a:t>
            </a:r>
            <a:r>
              <a:rPr lang="ru-RU" dirty="0" err="1" smtClean="0"/>
              <a:t>трапляються</a:t>
            </a:r>
            <a:r>
              <a:rPr lang="ru-RU" dirty="0" smtClean="0"/>
              <a:t>…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C5EAFB1-FB46-A440-BDDE-18D9F27AA7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err="1" smtClean="0"/>
              <a:t>Звичайнісінький</a:t>
            </a:r>
            <a:r>
              <a:rPr lang="ru-RU" sz="3600" dirty="0" smtClean="0"/>
              <a:t> </a:t>
            </a:r>
            <a:r>
              <a:rPr lang="ru-RU" sz="3600" dirty="0" err="1" smtClean="0"/>
              <a:t>гарбуз</a:t>
            </a:r>
            <a:r>
              <a:rPr lang="ru-RU" sz="3600" dirty="0" smtClean="0"/>
              <a:t> </a:t>
            </a:r>
            <a:r>
              <a:rPr lang="ru-RU" sz="3600" dirty="0" err="1" smtClean="0"/>
              <a:t>перетворився</a:t>
            </a:r>
            <a:r>
              <a:rPr lang="ru-RU" sz="3600" dirty="0" smtClean="0"/>
              <a:t> на </a:t>
            </a:r>
            <a:r>
              <a:rPr lang="ru-RU" sz="3600" dirty="0" err="1" smtClean="0"/>
              <a:t>чудову</a:t>
            </a:r>
            <a:r>
              <a:rPr lang="ru-RU" sz="3600" dirty="0" smtClean="0"/>
              <a:t> карету. </a:t>
            </a:r>
            <a:r>
              <a:rPr lang="ru-RU" sz="3600" dirty="0" err="1"/>
              <a:t>Хотіли</a:t>
            </a:r>
            <a:r>
              <a:rPr lang="ru-RU" sz="3600" dirty="0"/>
              <a:t> б </a:t>
            </a:r>
            <a:r>
              <a:rPr lang="ru-RU" sz="3600" dirty="0" err="1"/>
              <a:t>собі</a:t>
            </a:r>
            <a:r>
              <a:rPr lang="ru-RU" sz="3600" dirty="0"/>
              <a:t> </a:t>
            </a:r>
            <a:r>
              <a:rPr lang="ru-RU" sz="3600" dirty="0" err="1"/>
              <a:t>таку</a:t>
            </a:r>
            <a:r>
              <a:rPr lang="ru-RU" sz="3600" dirty="0" smtClean="0"/>
              <a:t>?</a:t>
            </a: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3653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9B9D19-B442-424A-98A5-12D6E8CD2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81892"/>
          </a:xfrm>
        </p:spPr>
        <p:txBody>
          <a:bodyPr>
            <a:normAutofit fontScale="90000"/>
          </a:bodyPr>
          <a:lstStyle/>
          <a:p>
            <a:r>
              <a:rPr lang="uk-UA"/>
              <a:t>Казка «Кривенька качечка»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182B3BD4-BE0E-F146-B366-8B489A5BE5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1669" y="2584406"/>
            <a:ext cx="4134693" cy="2135375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655D29D6-49D7-C142-8F5B-460879AC25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5579" y="1938652"/>
            <a:ext cx="3420086" cy="3878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173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ECFDAF-C6BB-E843-882D-19A43A89D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8396"/>
          </a:xfrm>
        </p:spPr>
        <p:txBody>
          <a:bodyPr/>
          <a:lstStyle/>
          <a:p>
            <a:r>
              <a:rPr lang="ru-RU"/>
              <a:t>Що змінилось? Які зміни?</a:t>
            </a:r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25B3C86-D12A-3748-A8D0-6ED2A33B46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dirty="0" err="1"/>
              <a:t>Маленька</a:t>
            </a:r>
            <a:r>
              <a:rPr lang="ru-RU" sz="4400" dirty="0"/>
              <a:t> </a:t>
            </a:r>
            <a:r>
              <a:rPr lang="ru-RU" sz="4400" dirty="0" err="1"/>
              <a:t>кривенька</a:t>
            </a:r>
            <a:r>
              <a:rPr lang="ru-RU" sz="4400" dirty="0"/>
              <a:t> </a:t>
            </a:r>
            <a:r>
              <a:rPr lang="ru-RU" sz="4400" dirty="0" err="1" smtClean="0"/>
              <a:t>качечка</a:t>
            </a:r>
            <a:r>
              <a:rPr lang="ru-RU" sz="4400" dirty="0" smtClean="0"/>
              <a:t> </a:t>
            </a:r>
            <a:r>
              <a:rPr lang="ru-RU" sz="4400" dirty="0" err="1"/>
              <a:t>перетворилась</a:t>
            </a:r>
            <a:r>
              <a:rPr lang="ru-RU" sz="4400" dirty="0"/>
              <a:t> на </a:t>
            </a:r>
            <a:r>
              <a:rPr lang="ru-RU" sz="4400" dirty="0" err="1" smtClean="0"/>
              <a:t>красиву</a:t>
            </a:r>
            <a:r>
              <a:rPr lang="ru-RU" sz="4400" dirty="0" smtClean="0"/>
              <a:t> </a:t>
            </a:r>
            <a:r>
              <a:rPr lang="ru-RU" sz="4400" dirty="0" err="1"/>
              <a:t>дівчину</a:t>
            </a:r>
            <a:r>
              <a:rPr lang="ru-RU" sz="4400" dirty="0"/>
              <a:t>.</a:t>
            </a:r>
            <a:endParaRPr lang="uk-UA" sz="4400" dirty="0"/>
          </a:p>
        </p:txBody>
      </p:sp>
    </p:spTree>
    <p:extLst>
      <p:ext uri="{BB962C8B-B14F-4D97-AF65-F5344CB8AC3E}">
        <p14:creationId xmlns:p14="http://schemas.microsoft.com/office/powerpoint/2010/main" val="2413387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0D2DFD-0937-234A-B659-45DD0A38D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90773"/>
          </a:xfrm>
        </p:spPr>
        <p:txBody>
          <a:bodyPr/>
          <a:lstStyle/>
          <a:p>
            <a:r>
              <a:rPr lang="uk-UA"/>
              <a:t>Казка «Колобок»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C7A096EC-B1BF-8745-BF1D-BD0C68703A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3208" y="2556174"/>
            <a:ext cx="3160358" cy="2284036"/>
          </a:xfrm>
          <a:prstGeom prst="rect">
            <a:avLst/>
          </a:prstGeom>
        </p:spPr>
      </p:pic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EEEF02BB-98DC-DC4F-8E36-6C57A17C4D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0280" y="1566871"/>
            <a:ext cx="4580289" cy="4262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185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6847EC-A60D-1246-8117-D3ACD7E9D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Що змінилось? Які зміни?</a:t>
            </a:r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6CE5FAF-6DC4-9C4F-ACB7-4EDDC9E970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800" dirty="0" err="1"/>
              <a:t>Із</a:t>
            </a:r>
            <a:r>
              <a:rPr lang="ru-RU" sz="4800" dirty="0"/>
              <a:t> </a:t>
            </a:r>
            <a:r>
              <a:rPr lang="ru-RU" sz="4800" dirty="0" err="1"/>
              <a:t>звичайного</a:t>
            </a:r>
            <a:r>
              <a:rPr lang="ru-RU" sz="4800" dirty="0"/>
              <a:t> </a:t>
            </a:r>
            <a:r>
              <a:rPr lang="ru-RU" sz="4800" dirty="0" err="1"/>
              <a:t>тіста</a:t>
            </a:r>
            <a:r>
              <a:rPr lang="ru-RU" sz="4800" dirty="0"/>
              <a:t> </a:t>
            </a:r>
            <a:r>
              <a:rPr lang="ru-RU" sz="4800" dirty="0" err="1"/>
              <a:t>вийшов</a:t>
            </a:r>
            <a:r>
              <a:rPr lang="ru-RU" sz="4800" dirty="0"/>
              <a:t> </a:t>
            </a:r>
            <a:r>
              <a:rPr lang="ru-RU" sz="4800" dirty="0" smtClean="0"/>
              <a:t>колобок, </a:t>
            </a:r>
            <a:r>
              <a:rPr lang="ru-RU" sz="4800" dirty="0" err="1"/>
              <a:t>який</a:t>
            </a:r>
            <a:r>
              <a:rPr lang="ru-RU" sz="4800" dirty="0"/>
              <a:t> </a:t>
            </a:r>
            <a:r>
              <a:rPr lang="ru-RU" sz="4800" dirty="0" err="1"/>
              <a:t>наспівує</a:t>
            </a:r>
            <a:r>
              <a:rPr lang="ru-RU" sz="4800" dirty="0"/>
              <a:t> </a:t>
            </a:r>
            <a:r>
              <a:rPr lang="ru-RU" sz="4800" dirty="0" err="1"/>
              <a:t>пісеньки</a:t>
            </a:r>
            <a:r>
              <a:rPr lang="ru-RU" sz="4800" dirty="0"/>
              <a:t>.</a:t>
            </a:r>
            <a:endParaRPr lang="uk-UA" sz="4800" dirty="0"/>
          </a:p>
        </p:txBody>
      </p:sp>
    </p:spTree>
    <p:extLst>
      <p:ext uri="{BB962C8B-B14F-4D97-AF65-F5344CB8AC3E}">
        <p14:creationId xmlns:p14="http://schemas.microsoft.com/office/powerpoint/2010/main" val="279370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A51508-65EB-E940-AF5B-FD3F70656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99655"/>
          </a:xfrm>
        </p:spPr>
        <p:txBody>
          <a:bodyPr/>
          <a:lstStyle/>
          <a:p>
            <a:r>
              <a:rPr lang="uk-UA"/>
              <a:t>Казка «Білосніжка»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B2F325A6-03F4-2540-93B0-283AC17CBA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5361" y="1766786"/>
            <a:ext cx="2909743" cy="3526360"/>
          </a:xfrm>
          <a:prstGeom prst="rect">
            <a:avLst/>
          </a:prstGeo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6053B38F-4FCE-1742-B8A3-5A9850E610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5737" y="1909784"/>
            <a:ext cx="5397410" cy="338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875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B54B5F-77C1-D344-A99D-0F379C0D4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35179"/>
          </a:xfrm>
        </p:spPr>
        <p:txBody>
          <a:bodyPr/>
          <a:lstStyle/>
          <a:p>
            <a:r>
              <a:rPr lang="ru-RU"/>
              <a:t>Що змінилось? Які зміни?</a:t>
            </a:r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7482F55-213A-A447-9453-E4A0A44202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6600" dirty="0" err="1"/>
              <a:t>Поцілунок</a:t>
            </a:r>
            <a:r>
              <a:rPr lang="ru-RU" sz="6600" dirty="0"/>
              <a:t> принца оживив </a:t>
            </a:r>
            <a:r>
              <a:rPr lang="ru-RU" sz="6600" dirty="0" err="1"/>
              <a:t>Б</a:t>
            </a:r>
            <a:r>
              <a:rPr lang="ru-RU" sz="6600" dirty="0" err="1" smtClean="0"/>
              <a:t>ілосніжку</a:t>
            </a:r>
            <a:r>
              <a:rPr lang="ru-RU" sz="6600" dirty="0"/>
              <a:t>. </a:t>
            </a:r>
            <a:endParaRPr lang="uk-UA" sz="6600" dirty="0"/>
          </a:p>
        </p:txBody>
      </p:sp>
    </p:spTree>
    <p:extLst>
      <p:ext uri="{BB962C8B-B14F-4D97-AF65-F5344CB8AC3E}">
        <p14:creationId xmlns:p14="http://schemas.microsoft.com/office/powerpoint/2010/main" val="1652044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37AB5D-F947-9044-887D-6598D5C94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35179"/>
          </a:xfrm>
        </p:spPr>
        <p:txBody>
          <a:bodyPr/>
          <a:lstStyle/>
          <a:p>
            <a:r>
              <a:rPr lang="uk-UA"/>
              <a:t>Запитання для учнів🤓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C7C46ED-CDAD-BC4D-A11E-A5D98B28A7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25245"/>
            <a:ext cx="9601200" cy="4242155"/>
          </a:xfrm>
        </p:spPr>
        <p:txBody>
          <a:bodyPr>
            <a:noAutofit/>
          </a:bodyPr>
          <a:lstStyle/>
          <a:p>
            <a:r>
              <a:rPr lang="uk-UA" sz="2800" dirty="0"/>
              <a:t>В якій країні написали казку «Білосніжка»?</a:t>
            </a:r>
          </a:p>
          <a:p>
            <a:r>
              <a:rPr lang="uk-UA" sz="2800" dirty="0"/>
              <a:t>Назвіть одне перетворення із казки «Попелюшка</a:t>
            </a:r>
            <a:r>
              <a:rPr lang="uk-UA" sz="2800" dirty="0" smtClean="0"/>
              <a:t>», </a:t>
            </a:r>
            <a:r>
              <a:rPr lang="uk-UA" sz="2800" dirty="0"/>
              <a:t>якого не було в презентації</a:t>
            </a:r>
          </a:p>
          <a:p>
            <a:r>
              <a:rPr lang="uk-UA" sz="2800" dirty="0"/>
              <a:t>Наскільки оцінюєте цю презентацію? Чи було для вас щось нове та цікаве?</a:t>
            </a:r>
          </a:p>
          <a:p>
            <a:r>
              <a:rPr lang="uk-UA" sz="2800" dirty="0"/>
              <a:t>Які перетворення вас вразили? </a:t>
            </a:r>
          </a:p>
          <a:p>
            <a:r>
              <a:rPr lang="uk-UA" sz="2800" dirty="0"/>
              <a:t>Чи була казка , яку ви не знали? Яка саме?</a:t>
            </a:r>
            <a:endParaRPr lang="ru-RU" sz="2800" dirty="0"/>
          </a:p>
          <a:p>
            <a:r>
              <a:rPr lang="ru-RU" sz="2800" dirty="0"/>
              <a:t>О </a:t>
            </a:r>
            <a:r>
              <a:rPr lang="ru-RU" sz="2800" dirty="0" err="1"/>
              <a:t>якій</a:t>
            </a:r>
            <a:r>
              <a:rPr lang="ru-RU" sz="2800" dirty="0"/>
              <a:t> </a:t>
            </a:r>
            <a:r>
              <a:rPr lang="ru-RU" sz="2800" dirty="0" err="1"/>
              <a:t>годині</a:t>
            </a:r>
            <a:r>
              <a:rPr lang="ru-RU" sz="2800" dirty="0"/>
              <a:t> </a:t>
            </a:r>
            <a:r>
              <a:rPr lang="ru-RU" sz="2800" dirty="0" err="1" smtClean="0"/>
              <a:t>Попелюшка</a:t>
            </a:r>
            <a:r>
              <a:rPr lang="ru-RU" sz="2800" dirty="0" smtClean="0"/>
              <a:t> </a:t>
            </a:r>
            <a:r>
              <a:rPr lang="ru-RU" sz="2800" dirty="0"/>
              <a:t>втекла </a:t>
            </a:r>
            <a:r>
              <a:rPr lang="ru-RU" sz="2800" dirty="0" smtClean="0"/>
              <a:t>з </a:t>
            </a:r>
            <a:r>
              <a:rPr lang="ru-RU" sz="2800" dirty="0"/>
              <a:t>балу?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1705049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BD9F1A-AF3E-3649-86BE-7D71B7362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79585"/>
          </a:xfrm>
        </p:spPr>
        <p:txBody>
          <a:bodyPr/>
          <a:lstStyle/>
          <a:p>
            <a:r>
              <a:rPr lang="uk-UA"/>
              <a:t>Мета проєкту: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789578C-713E-064C-9B60-22A2B1164C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65385"/>
            <a:ext cx="9601200" cy="779585"/>
          </a:xfrm>
        </p:spPr>
        <p:txBody>
          <a:bodyPr>
            <a:noAutofit/>
          </a:bodyPr>
          <a:lstStyle/>
          <a:p>
            <a:r>
              <a:rPr lang="uk-UA" sz="2800" dirty="0" smtClean="0">
                <a:solidFill>
                  <a:schemeClr val="tx1"/>
                </a:solidFill>
              </a:rPr>
              <a:t>Пошук, </a:t>
            </a:r>
            <a:r>
              <a:rPr lang="uk-UA" sz="2800" dirty="0">
                <a:solidFill>
                  <a:schemeClr val="tx1"/>
                </a:solidFill>
              </a:rPr>
              <a:t>аналіз і статистика чарівних перетворень у народних казках світу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6011F5-1BA4-2445-B5A4-388FBFCE1A70}"/>
              </a:ext>
            </a:extLst>
          </p:cNvPr>
          <p:cNvSpPr txBox="1"/>
          <p:nvPr/>
        </p:nvSpPr>
        <p:spPr>
          <a:xfrm>
            <a:off x="1371600" y="2433782"/>
            <a:ext cx="352989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uk-UA" sz="4400"/>
              <a:t>Завдання:</a:t>
            </a:r>
          </a:p>
          <a:p>
            <a:pPr algn="l"/>
            <a:endParaRPr lang="uk-UA" sz="44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A0C342-1997-594F-825D-3FC4BDAC327E}"/>
              </a:ext>
            </a:extLst>
          </p:cNvPr>
          <p:cNvSpPr txBox="1"/>
          <p:nvPr/>
        </p:nvSpPr>
        <p:spPr>
          <a:xfrm>
            <a:off x="1273910" y="3157057"/>
            <a:ext cx="601660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uk-UA" sz="2400"/>
              <a:t>●Методом опитування вияснити найбільш відомі серед учнів чарівні казки</a:t>
            </a:r>
          </a:p>
          <a:p>
            <a:pPr algn="l"/>
            <a:r>
              <a:rPr lang="uk-UA" sz="2400"/>
              <a:t>●Проаналізувати в цих казках чарівні перетворення </a:t>
            </a:r>
          </a:p>
          <a:p>
            <a:pPr algn="l"/>
            <a:r>
              <a:rPr lang="uk-UA" sz="2400"/>
              <a:t>●Порівняти чарівні перетворення в український казках та зарубіжних </a:t>
            </a:r>
          </a:p>
          <a:p>
            <a:pPr algn="l"/>
            <a:r>
              <a:rPr lang="uk-UA" sz="2400"/>
              <a:t>●Скласти порівняльну таблицю</a:t>
            </a:r>
          </a:p>
          <a:p>
            <a:pPr algn="l"/>
            <a:r>
              <a:rPr lang="uk-UA" sz="2400"/>
              <a:t>●Створити карту казок</a:t>
            </a:r>
          </a:p>
          <a:p>
            <a:pPr algn="l"/>
            <a:r>
              <a:rPr lang="uk-UA" sz="2400"/>
              <a:t>●Створити презентацію</a:t>
            </a:r>
          </a:p>
          <a:p>
            <a:pPr algn="l"/>
            <a:endParaRPr lang="uk-UA" sz="2400"/>
          </a:p>
        </p:txBody>
      </p:sp>
      <p:pic>
        <p:nvPicPr>
          <p:cNvPr id="8" name="Рисунок 8">
            <a:extLst>
              <a:ext uri="{FF2B5EF4-FFF2-40B4-BE49-F238E27FC236}">
                <a16:creationId xmlns:a16="http://schemas.microsoft.com/office/drawing/2014/main" id="{23DB5D1D-2CB5-F44A-8D08-C0FC973EF7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0140" y="3718522"/>
            <a:ext cx="3872170" cy="2524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508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11E4E8-BB8A-3440-B648-F60C39D0A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79576"/>
            <a:ext cx="9601200" cy="1485900"/>
          </a:xfrm>
        </p:spPr>
        <p:txBody>
          <a:bodyPr>
            <a:normAutofit/>
          </a:bodyPr>
          <a:lstStyle/>
          <a:p>
            <a:r>
              <a:rPr lang="uk-UA" dirty="0" smtClean="0">
                <a:latin typeface="+mn-lt"/>
                <a:cs typeface="Aharoni" panose="02010803020104030203" pitchFamily="2" charset="-79"/>
              </a:rPr>
              <a:t>Досліджували учні 6-А класу:</a:t>
            </a:r>
            <a:endParaRPr lang="uk-UA" dirty="0">
              <a:latin typeface="+mn-lt"/>
              <a:cs typeface="Aharoni" panose="02010803020104030203" pitchFamily="2" charset="-79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C87623E-6FEC-0C42-91DA-92F5133FCE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95230"/>
            <a:ext cx="9601200" cy="35814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400" dirty="0">
                <a:solidFill>
                  <a:schemeClr val="tx1"/>
                </a:solidFill>
                <a:cs typeface="Aldhabi" pitchFamily="2" charset="-78"/>
              </a:rPr>
              <a:t>●</a:t>
            </a:r>
            <a:r>
              <a:rPr lang="ru-RU" sz="4400" dirty="0" err="1">
                <a:solidFill>
                  <a:schemeClr val="tx1"/>
                </a:solidFill>
                <a:cs typeface="Aldhabi" pitchFamily="2" charset="-78"/>
              </a:rPr>
              <a:t>Гонтарук</a:t>
            </a:r>
            <a:r>
              <a:rPr lang="ru-RU" sz="4400" dirty="0">
                <a:solidFill>
                  <a:schemeClr val="tx1"/>
                </a:solidFill>
                <a:cs typeface="Aldhabi" pitchFamily="2" charset="-78"/>
              </a:rPr>
              <a:t> </a:t>
            </a:r>
            <a:r>
              <a:rPr lang="ru-RU" sz="4400" dirty="0" err="1">
                <a:solidFill>
                  <a:schemeClr val="tx1"/>
                </a:solidFill>
                <a:cs typeface="Aldhabi" pitchFamily="2" charset="-78"/>
              </a:rPr>
              <a:t>Каріна</a:t>
            </a:r>
            <a:r>
              <a:rPr lang="ru-RU" sz="4400" dirty="0">
                <a:solidFill>
                  <a:schemeClr val="tx1"/>
                </a:solidFill>
                <a:cs typeface="Aldhabi" pitchFamily="2" charset="-78"/>
              </a:rPr>
              <a:t> </a:t>
            </a:r>
          </a:p>
          <a:p>
            <a:pPr marL="0" indent="0">
              <a:buNone/>
            </a:pPr>
            <a:r>
              <a:rPr lang="ru-RU" sz="4400" dirty="0">
                <a:solidFill>
                  <a:schemeClr val="tx1"/>
                </a:solidFill>
                <a:cs typeface="Aldhabi" pitchFamily="2" charset="-78"/>
              </a:rPr>
              <a:t>●</a:t>
            </a:r>
            <a:r>
              <a:rPr lang="ru-RU" sz="4400" dirty="0" err="1">
                <a:solidFill>
                  <a:schemeClr val="tx1"/>
                </a:solidFill>
                <a:cs typeface="Aldhabi" pitchFamily="2" charset="-78"/>
              </a:rPr>
              <a:t>Гонтарук</a:t>
            </a:r>
            <a:r>
              <a:rPr lang="ru-RU" sz="4400" dirty="0">
                <a:solidFill>
                  <a:schemeClr val="tx1"/>
                </a:solidFill>
                <a:cs typeface="Aldhabi" pitchFamily="2" charset="-78"/>
              </a:rPr>
              <a:t> </a:t>
            </a:r>
            <a:r>
              <a:rPr lang="ru-RU" sz="4400" dirty="0" err="1">
                <a:solidFill>
                  <a:schemeClr val="tx1"/>
                </a:solidFill>
                <a:cs typeface="Aldhabi" pitchFamily="2" charset="-78"/>
              </a:rPr>
              <a:t>Марія</a:t>
            </a:r>
            <a:endParaRPr lang="ru-RU" sz="4400" dirty="0">
              <a:solidFill>
                <a:schemeClr val="tx1"/>
              </a:solidFill>
              <a:cs typeface="Aldhabi" pitchFamily="2" charset="-78"/>
            </a:endParaRPr>
          </a:p>
          <a:p>
            <a:pPr marL="0" indent="0">
              <a:buNone/>
            </a:pPr>
            <a:r>
              <a:rPr lang="ru-RU" sz="4400" dirty="0">
                <a:solidFill>
                  <a:schemeClr val="tx1"/>
                </a:solidFill>
                <a:cs typeface="Aldhabi" pitchFamily="2" charset="-78"/>
              </a:rPr>
              <a:t>●</a:t>
            </a:r>
            <a:r>
              <a:rPr lang="ru-RU" sz="4400" dirty="0" err="1">
                <a:solidFill>
                  <a:schemeClr val="tx1"/>
                </a:solidFill>
                <a:cs typeface="Aldhabi" pitchFamily="2" charset="-78"/>
              </a:rPr>
              <a:t>Сербенюк</a:t>
            </a:r>
            <a:r>
              <a:rPr lang="ru-RU" sz="4400" dirty="0">
                <a:solidFill>
                  <a:schemeClr val="tx1"/>
                </a:solidFill>
                <a:cs typeface="Aldhabi" pitchFamily="2" charset="-78"/>
              </a:rPr>
              <a:t> Христя </a:t>
            </a:r>
          </a:p>
          <a:p>
            <a:pPr marL="0" indent="0">
              <a:buNone/>
            </a:pPr>
            <a:r>
              <a:rPr lang="ru-RU" sz="4400" dirty="0">
                <a:solidFill>
                  <a:schemeClr val="tx1"/>
                </a:solidFill>
                <a:cs typeface="Aldhabi" pitchFamily="2" charset="-78"/>
              </a:rPr>
              <a:t>●</a:t>
            </a:r>
            <a:r>
              <a:rPr lang="ru-RU" sz="4400" dirty="0" err="1">
                <a:solidFill>
                  <a:schemeClr val="tx1"/>
                </a:solidFill>
                <a:cs typeface="Aldhabi" pitchFamily="2" charset="-78"/>
              </a:rPr>
              <a:t>Щербатюк</a:t>
            </a:r>
            <a:r>
              <a:rPr lang="ru-RU" sz="4400" dirty="0">
                <a:solidFill>
                  <a:schemeClr val="tx1"/>
                </a:solidFill>
                <a:cs typeface="Aldhabi" pitchFamily="2" charset="-78"/>
              </a:rPr>
              <a:t> </a:t>
            </a:r>
            <a:r>
              <a:rPr lang="ru-RU" sz="4400" dirty="0" err="1">
                <a:solidFill>
                  <a:schemeClr val="tx1"/>
                </a:solidFill>
                <a:cs typeface="Aldhabi" pitchFamily="2" charset="-78"/>
              </a:rPr>
              <a:t>Мар’яна</a:t>
            </a:r>
            <a:endParaRPr lang="ru-RU" sz="4400" dirty="0">
              <a:solidFill>
                <a:schemeClr val="tx1"/>
              </a:solidFill>
              <a:cs typeface="Aldhabi" pitchFamily="2" charset="-78"/>
            </a:endParaRPr>
          </a:p>
          <a:p>
            <a:pPr marL="0" indent="0">
              <a:buNone/>
            </a:pPr>
            <a:r>
              <a:rPr lang="ru-RU" sz="4400" dirty="0">
                <a:solidFill>
                  <a:schemeClr val="tx1"/>
                </a:solidFill>
                <a:cs typeface="Aldhabi" pitchFamily="2" charset="-78"/>
              </a:rPr>
              <a:t>●</a:t>
            </a:r>
            <a:r>
              <a:rPr lang="ru-RU" sz="4400" dirty="0" err="1" smtClean="0">
                <a:solidFill>
                  <a:schemeClr val="tx1"/>
                </a:solidFill>
                <a:cs typeface="Aldhabi" pitchFamily="2" charset="-78"/>
              </a:rPr>
              <a:t>Ще</a:t>
            </a:r>
            <a:r>
              <a:rPr lang="uk-UA" sz="4400" dirty="0" smtClean="0">
                <a:solidFill>
                  <a:schemeClr val="tx1"/>
                </a:solidFill>
                <a:cs typeface="Aldhabi" pitchFamily="2" charset="-78"/>
              </a:rPr>
              <a:t>р</a:t>
            </a:r>
            <a:r>
              <a:rPr lang="ru-RU" sz="4400" dirty="0" err="1" smtClean="0">
                <a:solidFill>
                  <a:schemeClr val="tx1"/>
                </a:solidFill>
                <a:cs typeface="Aldhabi" pitchFamily="2" charset="-78"/>
              </a:rPr>
              <a:t>батюк</a:t>
            </a:r>
            <a:r>
              <a:rPr lang="ru-RU" sz="4400" dirty="0" smtClean="0">
                <a:solidFill>
                  <a:schemeClr val="tx1"/>
                </a:solidFill>
                <a:cs typeface="Aldhabi" pitchFamily="2" charset="-78"/>
              </a:rPr>
              <a:t> </a:t>
            </a:r>
            <a:r>
              <a:rPr lang="ru-RU" sz="4400" dirty="0" err="1">
                <a:solidFill>
                  <a:schemeClr val="tx1"/>
                </a:solidFill>
                <a:cs typeface="Aldhabi" pitchFamily="2" charset="-78"/>
              </a:rPr>
              <a:t>Надія</a:t>
            </a:r>
            <a:endParaRPr lang="uk-UA" sz="4400" dirty="0">
              <a:solidFill>
                <a:schemeClr val="tx1"/>
              </a:solidFill>
              <a:cs typeface="Aldhabi" pitchFamily="2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876333-2E3E-D140-8F94-987084F5ADFE}"/>
              </a:ext>
            </a:extLst>
          </p:cNvPr>
          <p:cNvSpPr txBox="1"/>
          <p:nvPr/>
        </p:nvSpPr>
        <p:spPr>
          <a:xfrm>
            <a:off x="5182488" y="2504831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uk-UA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287FCDD-05A1-9447-81FA-D5F444583CFC}"/>
              </a:ext>
            </a:extLst>
          </p:cNvPr>
          <p:cNvSpPr txBox="1"/>
          <p:nvPr/>
        </p:nvSpPr>
        <p:spPr>
          <a:xfrm>
            <a:off x="5182488" y="2504831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uk-UA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8498D55-57D5-1A45-ADAD-A17CD3C0AD65}"/>
              </a:ext>
            </a:extLst>
          </p:cNvPr>
          <p:cNvSpPr txBox="1"/>
          <p:nvPr/>
        </p:nvSpPr>
        <p:spPr>
          <a:xfrm>
            <a:off x="5182488" y="2504831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uk-UA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B7D6FD3-78EE-1548-A8F6-A676F49205A8}"/>
              </a:ext>
            </a:extLst>
          </p:cNvPr>
          <p:cNvSpPr txBox="1"/>
          <p:nvPr/>
        </p:nvSpPr>
        <p:spPr>
          <a:xfrm>
            <a:off x="5182488" y="2504831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uk-UA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548444-3DEF-8A4A-A346-D86956B115C1}"/>
              </a:ext>
            </a:extLst>
          </p:cNvPr>
          <p:cNvSpPr txBox="1"/>
          <p:nvPr/>
        </p:nvSpPr>
        <p:spPr>
          <a:xfrm>
            <a:off x="5182488" y="2504831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uk-UA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9" name="Рукописні дані 8">
                <a:extLst>
                  <a:ext uri="{FF2B5EF4-FFF2-40B4-BE49-F238E27FC236}">
                    <a16:creationId xmlns:a16="http://schemas.microsoft.com/office/drawing/2014/main" id="{94E72AD6-2EFE-3548-A4F4-99202AFCFFE5}"/>
                  </a:ext>
                </a:extLst>
              </p14:cNvPr>
              <p14:cNvContentPartPr/>
              <p14:nvPr/>
            </p14:nvContentPartPr>
            <p14:xfrm>
              <a:off x="11154489" y="2717474"/>
              <a:ext cx="360" cy="360"/>
            </p14:xfrm>
          </p:contentPart>
        </mc:Choice>
        <mc:Fallback xmlns="">
          <p:pic>
            <p:nvPicPr>
              <p:cNvPr id="9" name="Рукописні дані 8">
                <a:extLst>
                  <a:ext uri="{FF2B5EF4-FFF2-40B4-BE49-F238E27FC236}">
                    <a16:creationId xmlns:a16="http://schemas.microsoft.com/office/drawing/2014/main" id="{94E72AD6-2EFE-3548-A4F4-99202AFCFFE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145849" y="2708474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74DCC646-70CF-2D49-8E84-1031F418355D}"/>
              </a:ext>
            </a:extLst>
          </p:cNvPr>
          <p:cNvSpPr txBox="1"/>
          <p:nvPr/>
        </p:nvSpPr>
        <p:spPr>
          <a:xfrm>
            <a:off x="5182488" y="2504831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uk-UA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2" name="Рукописні дані 11">
                <a:extLst>
                  <a:ext uri="{FF2B5EF4-FFF2-40B4-BE49-F238E27FC236}">
                    <a16:creationId xmlns:a16="http://schemas.microsoft.com/office/drawing/2014/main" id="{9386E866-211B-5241-A749-D69E8B9F8606}"/>
                  </a:ext>
                </a:extLst>
              </p14:cNvPr>
              <p14:cNvContentPartPr/>
              <p14:nvPr/>
            </p14:nvContentPartPr>
            <p14:xfrm>
              <a:off x="5976969" y="3330194"/>
              <a:ext cx="360" cy="360"/>
            </p14:xfrm>
          </p:contentPart>
        </mc:Choice>
        <mc:Fallback xmlns="">
          <p:pic>
            <p:nvPicPr>
              <p:cNvPr id="12" name="Рукописні дані 11">
                <a:extLst>
                  <a:ext uri="{FF2B5EF4-FFF2-40B4-BE49-F238E27FC236}">
                    <a16:creationId xmlns:a16="http://schemas.microsoft.com/office/drawing/2014/main" id="{9386E866-211B-5241-A749-D69E8B9F860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967969" y="3321554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3" name="Рукописні дані 12">
                <a:extLst>
                  <a:ext uri="{FF2B5EF4-FFF2-40B4-BE49-F238E27FC236}">
                    <a16:creationId xmlns:a16="http://schemas.microsoft.com/office/drawing/2014/main" id="{6DC50D22-FDD7-CD41-9931-61DB0E5E6926}"/>
                  </a:ext>
                </a:extLst>
              </p14:cNvPr>
              <p14:cNvContentPartPr/>
              <p14:nvPr/>
            </p14:nvContentPartPr>
            <p14:xfrm>
              <a:off x="6181089" y="3250274"/>
              <a:ext cx="360" cy="9360"/>
            </p14:xfrm>
          </p:contentPart>
        </mc:Choice>
        <mc:Fallback xmlns="">
          <p:pic>
            <p:nvPicPr>
              <p:cNvPr id="13" name="Рукописні дані 12">
                <a:extLst>
                  <a:ext uri="{FF2B5EF4-FFF2-40B4-BE49-F238E27FC236}">
                    <a16:creationId xmlns:a16="http://schemas.microsoft.com/office/drawing/2014/main" id="{6DC50D22-FDD7-CD41-9931-61DB0E5E6926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172089" y="3241634"/>
                <a:ext cx="18000" cy="27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2306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F9C49F7-5DF5-E644-B52B-8D7068657A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6354" y="181174"/>
            <a:ext cx="9601200" cy="3581400"/>
          </a:xfrm>
        </p:spPr>
        <p:txBody>
          <a:bodyPr>
            <a:normAutofit/>
          </a:bodyPr>
          <a:lstStyle/>
          <a:p>
            <a:pPr rtl="0" eaLnBrk="1" fontAlgn="t" latinLnBrk="0" hangingPunct="1"/>
            <a:r>
              <a:rPr lang="uk-UA" sz="4800" dirty="0"/>
              <a:t>Результати опитування у </a:t>
            </a:r>
            <a:r>
              <a:rPr lang="uk-UA" sz="4800" dirty="0" smtClean="0"/>
              <a:t>3-Б, 2-Б </a:t>
            </a:r>
            <a:r>
              <a:rPr lang="uk-UA" sz="4800" dirty="0"/>
              <a:t>, </a:t>
            </a:r>
            <a:r>
              <a:rPr lang="uk-UA" sz="4800" dirty="0" smtClean="0"/>
              <a:t>5-А та 4-А класах:</a:t>
            </a:r>
            <a:endParaRPr lang="uk-UA" sz="1800" b="0" i="0" u="none" strike="noStrike" dirty="0">
              <a:effectLst/>
              <a:latin typeface="Arial" panose="020B0604020202020204" pitchFamily="34" charset="0"/>
            </a:endParaRPr>
          </a:p>
          <a:p>
            <a:pPr rtl="0" eaLnBrk="1" fontAlgn="t" latinLnBrk="0" hangingPunct="1"/>
            <a:r>
              <a:rPr lang="uk-UA" sz="4800" dirty="0"/>
              <a:t>(топ 4 </a:t>
            </a:r>
            <a:r>
              <a:rPr lang="uk-UA" sz="4800" dirty="0" err="1"/>
              <a:t>найпопу</a:t>
            </a:r>
            <a:r>
              <a:rPr lang="en-US" sz="4800" dirty="0" err="1"/>
              <a:t>лярніші</a:t>
            </a:r>
            <a:r>
              <a:rPr lang="uk-UA" sz="4800" dirty="0"/>
              <a:t> </a:t>
            </a:r>
            <a:r>
              <a:rPr lang="uk-UA" sz="4800" dirty="0" err="1"/>
              <a:t>каз</a:t>
            </a:r>
            <a:r>
              <a:rPr lang="en-US" sz="4800" dirty="0" err="1"/>
              <a:t>ки</a:t>
            </a:r>
            <a:r>
              <a:rPr lang="en-US" sz="4800" dirty="0"/>
              <a:t> </a:t>
            </a:r>
            <a:r>
              <a:rPr lang="en-US" sz="4800" dirty="0" err="1"/>
              <a:t>серед</a:t>
            </a:r>
            <a:r>
              <a:rPr lang="en-US" sz="4800" dirty="0"/>
              <a:t> </a:t>
            </a:r>
            <a:r>
              <a:rPr lang="en-US" sz="4800" dirty="0" err="1"/>
              <a:t>учнів</a:t>
            </a:r>
            <a:r>
              <a:rPr lang="uk-UA" sz="4800" dirty="0"/>
              <a:t>)</a:t>
            </a:r>
          </a:p>
          <a:p>
            <a:endParaRPr lang="uk-UA" sz="4800" dirty="0"/>
          </a:p>
          <a:p>
            <a:pPr marL="0" indent="0">
              <a:buNone/>
            </a:pPr>
            <a:endParaRPr lang="uk-UA" sz="4800" dirty="0"/>
          </a:p>
          <a:p>
            <a:endParaRPr lang="uk-UA" sz="4800" dirty="0"/>
          </a:p>
        </p:txBody>
      </p:sp>
      <p:graphicFrame>
        <p:nvGraphicFramePr>
          <p:cNvPr id="4" name="Таблиця 4">
            <a:extLst>
              <a:ext uri="{FF2B5EF4-FFF2-40B4-BE49-F238E27FC236}">
                <a16:creationId xmlns:a16="http://schemas.microsoft.com/office/drawing/2014/main" id="{581C9EC2-3838-424B-B027-E5614C7EA9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0585287"/>
              </p:ext>
            </p:extLst>
          </p:nvPr>
        </p:nvGraphicFramePr>
        <p:xfrm>
          <a:off x="1872140" y="3694841"/>
          <a:ext cx="8128000" cy="26285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30699262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00106582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00442708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957616390"/>
                    </a:ext>
                  </a:extLst>
                </a:gridCol>
              </a:tblGrid>
              <a:tr h="1314258">
                <a:tc>
                  <a:txBody>
                    <a:bodyPr/>
                    <a:lstStyle/>
                    <a:p>
                      <a:r>
                        <a:rPr lang="en-US"/>
                        <a:t>“Попелюшка”</a:t>
                      </a:r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“Кривенька качечка”</a:t>
                      </a:r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“Колобок”</a:t>
                      </a:r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“Білосніжка”</a:t>
                      </a:r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5772898"/>
                  </a:ext>
                </a:extLst>
              </a:tr>
              <a:tr h="1314258">
                <a:tc>
                  <a:txBody>
                    <a:bodyPr/>
                    <a:lstStyle/>
                    <a:p>
                      <a:r>
                        <a:rPr lang="en-US"/>
                        <a:t>43</a:t>
                      </a:r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24</a:t>
                      </a:r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/>
                        <a:t>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32</a:t>
                      </a:r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86955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0182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8C282D-384F-AC41-A42A-FF55932F6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50625"/>
            <a:ext cx="9601200" cy="850634"/>
          </a:xfrm>
        </p:spPr>
        <p:txBody>
          <a:bodyPr/>
          <a:lstStyle/>
          <a:p>
            <a:r>
              <a:rPr lang="uk-UA" dirty="0"/>
              <a:t>Карта казок💕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1246197"/>
            <a:ext cx="9922476" cy="531716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7287" y="1436295"/>
            <a:ext cx="766118" cy="1094512"/>
          </a:xfrm>
          <a:prstGeom prst="rect">
            <a:avLst/>
          </a:prstGeom>
        </p:spPr>
      </p:pic>
      <p:cxnSp>
        <p:nvCxnSpPr>
          <p:cNvPr id="18" name="Прямая со стрелкой 17"/>
          <p:cNvCxnSpPr/>
          <p:nvPr/>
        </p:nvCxnSpPr>
        <p:spPr>
          <a:xfrm>
            <a:off x="5313405" y="1964724"/>
            <a:ext cx="197709" cy="34599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9" name="Рисунок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2839" y="1436294"/>
            <a:ext cx="1463167" cy="993734"/>
          </a:xfrm>
          <a:prstGeom prst="rect">
            <a:avLst/>
          </a:prstGeom>
        </p:spPr>
      </p:pic>
      <p:cxnSp>
        <p:nvCxnSpPr>
          <p:cNvPr id="21" name="Прямая со стрелкой 20"/>
          <p:cNvCxnSpPr/>
          <p:nvPr/>
        </p:nvCxnSpPr>
        <p:spPr>
          <a:xfrm flipH="1">
            <a:off x="6079523" y="1742303"/>
            <a:ext cx="253316" cy="39541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2" name="Рисунок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3411" y="2620124"/>
            <a:ext cx="1149483" cy="1029537"/>
          </a:xfrm>
          <a:prstGeom prst="rect">
            <a:avLst/>
          </a:prstGeom>
        </p:spPr>
      </p:pic>
      <p:cxnSp>
        <p:nvCxnSpPr>
          <p:cNvPr id="24" name="Прямая со стрелкой 23"/>
          <p:cNvCxnSpPr>
            <a:stCxn id="22" idx="1"/>
          </p:cNvCxnSpPr>
          <p:nvPr/>
        </p:nvCxnSpPr>
        <p:spPr>
          <a:xfrm flipH="1" flipV="1">
            <a:off x="6079523" y="2137719"/>
            <a:ext cx="203888" cy="99717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5" name="Рисунок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12265" y="2983389"/>
            <a:ext cx="1583053" cy="921391"/>
          </a:xfrm>
          <a:prstGeom prst="rect">
            <a:avLst/>
          </a:prstGeom>
        </p:spPr>
      </p:pic>
      <p:cxnSp>
        <p:nvCxnSpPr>
          <p:cNvPr id="27" name="Прямая со стрелкой 26"/>
          <p:cNvCxnSpPr/>
          <p:nvPr/>
        </p:nvCxnSpPr>
        <p:spPr>
          <a:xfrm flipV="1">
            <a:off x="5186053" y="2310714"/>
            <a:ext cx="564123" cy="71852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5889883" y="1858247"/>
            <a:ext cx="201997" cy="205331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600" b="1" dirty="0" smtClean="0"/>
              <a:t>2</a:t>
            </a:r>
            <a:endParaRPr lang="ru-RU" sz="1600" b="1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5877528" y="2285294"/>
            <a:ext cx="220695" cy="245513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600" b="1" dirty="0" smtClean="0"/>
              <a:t>3</a:t>
            </a:r>
            <a:endParaRPr lang="ru-RU" sz="1600" b="1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5503045" y="1904100"/>
            <a:ext cx="197710" cy="261676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600" b="1" dirty="0" smtClean="0"/>
              <a:t>1</a:t>
            </a:r>
            <a:endParaRPr lang="ru-RU" sz="1600" b="1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5591306" y="2466085"/>
            <a:ext cx="204012" cy="264758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b="1" dirty="0" smtClean="0">
                <a:solidFill>
                  <a:schemeClr val="tx1"/>
                </a:solidFill>
              </a:rPr>
              <a:t>4</a:t>
            </a:r>
            <a:endParaRPr lang="ru-RU" sz="1600" b="1" dirty="0">
              <a:solidFill>
                <a:schemeClr val="tx1"/>
              </a:solidFill>
            </a:endParaRP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97269" y="4160616"/>
            <a:ext cx="258103" cy="432854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57965" y="4512374"/>
            <a:ext cx="371888" cy="432854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57965" y="4807081"/>
            <a:ext cx="371888" cy="432854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40377" y="5141183"/>
            <a:ext cx="371888" cy="432854"/>
          </a:xfrm>
          <a:prstGeom prst="rect">
            <a:avLst/>
          </a:prstGeom>
        </p:spPr>
      </p:pic>
      <p:sp>
        <p:nvSpPr>
          <p:cNvPr id="46" name="Прямоугольник 45"/>
          <p:cNvSpPr/>
          <p:nvPr/>
        </p:nvSpPr>
        <p:spPr>
          <a:xfrm>
            <a:off x="4155372" y="4247717"/>
            <a:ext cx="1158033" cy="21642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Франція </a:t>
            </a:r>
            <a:endParaRPr lang="ru-RU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4194676" y="4577455"/>
            <a:ext cx="1118729" cy="2119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Україна </a:t>
            </a:r>
            <a:endParaRPr lang="ru-RU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4212265" y="4868147"/>
            <a:ext cx="1101140" cy="22201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Україна </a:t>
            </a:r>
            <a:endParaRPr lang="ru-RU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4192611" y="5167297"/>
            <a:ext cx="1310433" cy="26029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Німеччина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810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40323F-B1B8-4C47-85C9-776748DB4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Казки🌹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5214F13-4E67-034C-A2F4-2C5EA02FAF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4000"/>
              <a:t>1. Попелюшка (Франція)</a:t>
            </a:r>
          </a:p>
          <a:p>
            <a:r>
              <a:rPr lang="uk-UA" sz="4000"/>
              <a:t>2. Кривенька качечка (Україна)</a:t>
            </a:r>
          </a:p>
          <a:p>
            <a:r>
              <a:rPr lang="uk-UA" sz="4000"/>
              <a:t>3. Колобок (Україна) </a:t>
            </a:r>
          </a:p>
          <a:p>
            <a:r>
              <a:rPr lang="uk-UA" sz="4000"/>
              <a:t>4. Білосніжка (Німеччина)</a:t>
            </a:r>
          </a:p>
        </p:txBody>
      </p:sp>
    </p:spTree>
    <p:extLst>
      <p:ext uri="{BB962C8B-B14F-4D97-AF65-F5344CB8AC3E}">
        <p14:creationId xmlns:p14="http://schemas.microsoft.com/office/powerpoint/2010/main" val="2573957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9DEDDF-60E9-4640-B9AF-B94A3E47D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Які перетворення спостерігаємо ми в </a:t>
            </a:r>
            <a:r>
              <a:rPr lang="uk-UA" dirty="0"/>
              <a:t>казках: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E6C7E3A-23A4-904A-8F77-7D35C22270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3600" dirty="0"/>
              <a:t>« Попелюшка»</a:t>
            </a:r>
          </a:p>
          <a:p>
            <a:r>
              <a:rPr lang="uk-UA" sz="3600" dirty="0"/>
              <a:t>« Кривенька качечка»</a:t>
            </a:r>
          </a:p>
          <a:p>
            <a:r>
              <a:rPr lang="uk-UA" sz="3600" dirty="0"/>
              <a:t>« Колобок»</a:t>
            </a:r>
          </a:p>
          <a:p>
            <a:r>
              <a:rPr lang="uk-UA" sz="3600" dirty="0"/>
              <a:t>« Білосніжка</a:t>
            </a:r>
            <a:r>
              <a:rPr lang="uk-UA" sz="3600" dirty="0" smtClean="0"/>
              <a:t>»?</a:t>
            </a: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1888957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9C1C75-9549-F446-8F16-302B44CC0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52941"/>
          </a:xfrm>
        </p:spPr>
        <p:txBody>
          <a:bodyPr/>
          <a:lstStyle/>
          <a:p>
            <a:r>
              <a:rPr lang="uk-UA">
                <a:solidFill>
                  <a:schemeClr val="tx1"/>
                </a:solidFill>
              </a:rPr>
              <a:t>Казка «Попелюшка»</a:t>
            </a:r>
          </a:p>
        </p:txBody>
      </p:sp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6AA36C91-0433-EC46-B6DC-B29F206A80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5191" y="1812045"/>
            <a:ext cx="3618375" cy="4058376"/>
          </a:xfrm>
          <a:prstGeom prst="rect">
            <a:avLst/>
          </a:prstGeom>
        </p:spPr>
      </p:pic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CB28A7D3-6959-F249-B001-F3385EF3EB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8671" y="2324920"/>
            <a:ext cx="3807802" cy="2748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798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770AFC-A1A2-A746-9E1F-BBF8D66D3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 smtClean="0"/>
              <a:t>трапилось</a:t>
            </a:r>
            <a:r>
              <a:rPr lang="ru-RU" dirty="0" smtClean="0"/>
              <a:t> з </a:t>
            </a:r>
            <a:r>
              <a:rPr lang="ru-RU" dirty="0" err="1" smtClean="0"/>
              <a:t>Попелюшкою</a:t>
            </a:r>
            <a:r>
              <a:rPr lang="ru-RU" dirty="0" smtClean="0"/>
              <a:t>?  </a:t>
            </a:r>
            <a:r>
              <a:rPr lang="ru-RU" dirty="0" err="1" smtClean="0"/>
              <a:t>Невже</a:t>
            </a:r>
            <a:r>
              <a:rPr lang="ru-RU" dirty="0" smtClean="0"/>
              <a:t> вона стала </a:t>
            </a:r>
            <a:r>
              <a:rPr lang="ru-RU" dirty="0" err="1" smtClean="0"/>
              <a:t>принцесою</a:t>
            </a:r>
            <a:r>
              <a:rPr lang="ru-RU" dirty="0" smtClean="0"/>
              <a:t>?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9FE79A3-6E37-F744-A573-DF7EEF7BF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err="1"/>
              <a:t>Попелюшка</a:t>
            </a:r>
            <a:r>
              <a:rPr lang="ru-RU" sz="4000" dirty="0"/>
              <a:t> </a:t>
            </a:r>
            <a:r>
              <a:rPr lang="ru-RU" sz="4000" dirty="0" err="1"/>
              <a:t>із</a:t>
            </a:r>
            <a:r>
              <a:rPr lang="ru-RU" sz="4000" dirty="0"/>
              <a:t> </a:t>
            </a:r>
            <a:r>
              <a:rPr lang="ru-RU" sz="4000" dirty="0" err="1"/>
              <a:t>звичайної</a:t>
            </a:r>
            <a:r>
              <a:rPr lang="ru-RU" sz="4000" dirty="0"/>
              <a:t> </a:t>
            </a:r>
            <a:r>
              <a:rPr lang="ru-RU" sz="4000" dirty="0" err="1"/>
              <a:t>прибиральниці</a:t>
            </a:r>
            <a:r>
              <a:rPr lang="ru-RU" sz="4000" dirty="0"/>
              <a:t> в </a:t>
            </a:r>
            <a:r>
              <a:rPr lang="ru-RU" sz="4000" dirty="0" err="1"/>
              <a:t>домі</a:t>
            </a:r>
            <a:r>
              <a:rPr lang="ru-RU" sz="4000" dirty="0"/>
              <a:t> </a:t>
            </a:r>
            <a:r>
              <a:rPr lang="ru-RU" sz="4000" dirty="0" err="1"/>
              <a:t>перетворилась</a:t>
            </a:r>
            <a:r>
              <a:rPr lang="ru-RU" sz="4000" dirty="0"/>
              <a:t> на </a:t>
            </a:r>
            <a:r>
              <a:rPr lang="ru-RU" sz="4000" dirty="0" err="1"/>
              <a:t>прекрасну</a:t>
            </a:r>
            <a:r>
              <a:rPr lang="ru-RU" sz="4000" dirty="0"/>
              <a:t> </a:t>
            </a:r>
            <a:r>
              <a:rPr lang="ru-RU" sz="4000" dirty="0" err="1"/>
              <a:t>принцесу</a:t>
            </a:r>
            <a:r>
              <a:rPr lang="ru-RU" sz="4000" dirty="0"/>
              <a:t>. </a:t>
            </a:r>
            <a:r>
              <a:rPr lang="ru-RU" sz="4000" dirty="0" err="1" smtClean="0"/>
              <a:t>Пам'ятаєте</a:t>
            </a:r>
            <a:r>
              <a:rPr lang="ru-RU" sz="4000" dirty="0" smtClean="0"/>
              <a:t>, </a:t>
            </a:r>
            <a:r>
              <a:rPr lang="ru-RU" sz="4000" dirty="0" err="1"/>
              <a:t>хто</a:t>
            </a:r>
            <a:r>
              <a:rPr lang="ru-RU" sz="4000" dirty="0"/>
              <a:t> </a:t>
            </a:r>
            <a:r>
              <a:rPr lang="ru-RU" sz="4000" dirty="0" err="1"/>
              <a:t>їй</a:t>
            </a:r>
            <a:r>
              <a:rPr lang="ru-RU" sz="4000" dirty="0"/>
              <a:t> в </a:t>
            </a:r>
            <a:r>
              <a:rPr lang="ru-RU" sz="4000" dirty="0" err="1"/>
              <a:t>цьому</a:t>
            </a:r>
            <a:r>
              <a:rPr lang="ru-RU" sz="4000" dirty="0"/>
              <a:t> </a:t>
            </a:r>
            <a:r>
              <a:rPr lang="ru-RU" sz="4000" dirty="0" err="1"/>
              <a:t>допоміг</a:t>
            </a:r>
            <a:r>
              <a:rPr lang="ru-RU" sz="4000" dirty="0"/>
              <a:t>?</a:t>
            </a:r>
            <a:endParaRPr lang="uk-UA" sz="4000" dirty="0"/>
          </a:p>
        </p:txBody>
      </p:sp>
    </p:spTree>
    <p:extLst>
      <p:ext uri="{BB962C8B-B14F-4D97-AF65-F5344CB8AC3E}">
        <p14:creationId xmlns:p14="http://schemas.microsoft.com/office/powerpoint/2010/main" val="2358673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F10001025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10001025" id="{F9915BBD-9749-466F-995C-8C8D6A938EC0}" vid="{CF1D1A65-FC75-42D2-B7EF-D2991382DC6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354</Words>
  <Application>Microsoft Office PowerPoint</Application>
  <PresentationFormat>Широкоэкранный</PresentationFormat>
  <Paragraphs>68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Aharoni</vt:lpstr>
      <vt:lpstr>Aldhabi</vt:lpstr>
      <vt:lpstr>Amasis MT Pro Black</vt:lpstr>
      <vt:lpstr>Arial</vt:lpstr>
      <vt:lpstr>Franklin Gothic Book</vt:lpstr>
      <vt:lpstr>TF10001025</vt:lpstr>
      <vt:lpstr>Дослідницька презентація на тему:  «Чарівні перетворення  в народних казках світу» </vt:lpstr>
      <vt:lpstr>Мета проєкту:</vt:lpstr>
      <vt:lpstr>Досліджували учні 6-А класу:</vt:lpstr>
      <vt:lpstr>Презентация PowerPoint</vt:lpstr>
      <vt:lpstr>Карта казок💕</vt:lpstr>
      <vt:lpstr>Казки🌹</vt:lpstr>
      <vt:lpstr>Які перетворення спостерігаємо ми в казках:</vt:lpstr>
      <vt:lpstr>Казка «Попелюшка»</vt:lpstr>
      <vt:lpstr>Що трапилось з Попелюшкою?  Невже вона стала принцесою?</vt:lpstr>
      <vt:lpstr>Казка «Попелюшка»</vt:lpstr>
      <vt:lpstr>Що змінилось? Не очікували? А дива трапляються…</vt:lpstr>
      <vt:lpstr>Казка «Кривенька качечка»</vt:lpstr>
      <vt:lpstr>Що змінилось? Які зміни?</vt:lpstr>
      <vt:lpstr>Казка «Колобок»</vt:lpstr>
      <vt:lpstr>Що змінилось? Які зміни?</vt:lpstr>
      <vt:lpstr>Казка «Білосніжка»</vt:lpstr>
      <vt:lpstr>Що змінилось? Які зміни?</vt:lpstr>
      <vt:lpstr>Запитання для учнів🤓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Дослідницька презентація на тему: «Чарівні перетворення         героїв в народних казках світу» </dc:title>
  <dc:creator>Каріна Гонтарук</dc:creator>
  <cp:lastModifiedBy>katfed</cp:lastModifiedBy>
  <cp:revision>22</cp:revision>
  <dcterms:created xsi:type="dcterms:W3CDTF">2021-04-28T15:09:26Z</dcterms:created>
  <dcterms:modified xsi:type="dcterms:W3CDTF">2022-01-16T08:19:09Z</dcterms:modified>
</cp:coreProperties>
</file>