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80" r:id="rId3"/>
    <p:sldId id="279" r:id="rId4"/>
    <p:sldId id="272" r:id="rId5"/>
    <p:sldId id="266" r:id="rId6"/>
    <p:sldId id="267" r:id="rId7"/>
    <p:sldId id="268" r:id="rId8"/>
    <p:sldId id="269" r:id="rId9"/>
    <p:sldId id="271" r:id="rId10"/>
    <p:sldId id="276" r:id="rId11"/>
    <p:sldId id="275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CAA"/>
    <a:srgbClr val="DAFFCD"/>
    <a:srgbClr val="CCFFFF"/>
    <a:srgbClr val="CCFF99"/>
    <a:srgbClr val="FFFFCC"/>
    <a:srgbClr val="C7F7C1"/>
    <a:srgbClr val="E7EF9B"/>
    <a:srgbClr val="FEDDD6"/>
    <a:srgbClr val="CC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677" autoAdjust="0"/>
  </p:normalViewPr>
  <p:slideViewPr>
    <p:cSldViewPr>
      <p:cViewPr varScale="1">
        <p:scale>
          <a:sx n="65" d="100"/>
          <a:sy n="65" d="100"/>
        </p:scale>
        <p:origin x="-5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3D851-8E4A-4988-8206-01B898E8792F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39596-5CB2-445E-90BD-245217FB4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D5E1-BE25-4289-93F4-EA1847A7306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93C5-1390-4AC8-93CE-B3B65ECA9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D5E1-BE25-4289-93F4-EA1847A7306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93C5-1390-4AC8-93CE-B3B65ECA9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D5E1-BE25-4289-93F4-EA1847A7306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93C5-1390-4AC8-93CE-B3B65ECA9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D5E1-BE25-4289-93F4-EA1847A7306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93C5-1390-4AC8-93CE-B3B65ECA9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D5E1-BE25-4289-93F4-EA1847A7306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93C5-1390-4AC8-93CE-B3B65ECA9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D5E1-BE25-4289-93F4-EA1847A7306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93C5-1390-4AC8-93CE-B3B65ECA9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D5E1-BE25-4289-93F4-EA1847A7306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93C5-1390-4AC8-93CE-B3B65ECA9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D5E1-BE25-4289-93F4-EA1847A7306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93C5-1390-4AC8-93CE-B3B65ECA9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D5E1-BE25-4289-93F4-EA1847A7306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93C5-1390-4AC8-93CE-B3B65ECA9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D5E1-BE25-4289-93F4-EA1847A7306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93C5-1390-4AC8-93CE-B3B65ECA9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D5E1-BE25-4289-93F4-EA1847A7306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393C5-1390-4AC8-93CE-B3B65ECA9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D5E1-BE25-4289-93F4-EA1847A73063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393C5-1390-4AC8-93CE-B3B65ECA97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0.xml"/><Relationship Id="rId7" Type="http://schemas.openxmlformats.org/officeDocument/2006/relationships/image" Target="../media/image7.jpeg"/><Relationship Id="rId12" Type="http://schemas.openxmlformats.org/officeDocument/2006/relationships/image" Target="../media/image2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2.png"/><Relationship Id="rId5" Type="http://schemas.openxmlformats.org/officeDocument/2006/relationships/tags" Target="../tags/tag12.xml"/><Relationship Id="rId10" Type="http://schemas.openxmlformats.org/officeDocument/2006/relationships/image" Target="../media/image21.png"/><Relationship Id="rId4" Type="http://schemas.openxmlformats.org/officeDocument/2006/relationships/tags" Target="../tags/tag11.xm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/>
          <a:lstStyle/>
          <a:p>
            <a:r>
              <a:rPr lang="uk-UA" dirty="0" smtClean="0"/>
              <a:t>Наш сайт</a:t>
            </a:r>
            <a:endParaRPr lang="ru-RU" dirty="0"/>
          </a:p>
        </p:txBody>
      </p:sp>
      <p:pic>
        <p:nvPicPr>
          <p:cNvPr id="14" name="Picture 2" descr="D:\Mama\foto kartinka\kabinet\12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636"/>
            <a:ext cx="2428891" cy="1643050"/>
          </a:xfrm>
          <a:prstGeom prst="rect">
            <a:avLst/>
          </a:prstGeom>
          <a:noFill/>
        </p:spPr>
      </p:pic>
      <p:pic>
        <p:nvPicPr>
          <p:cNvPr id="1041" name="Picture 17" descr="D:\Mama\foto kartinka\kabinet\schabl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Блок-схема: процесс 26"/>
          <p:cNvSpPr/>
          <p:nvPr/>
        </p:nvSpPr>
        <p:spPr>
          <a:xfrm>
            <a:off x="7000892" y="1357298"/>
            <a:ext cx="1928826" cy="4857784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7000892" y="1357298"/>
            <a:ext cx="1928826" cy="514353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Опитування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  <a:t>Який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  <a:t> ваш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  <a:t>улюблений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rPr>
              <a:t> предмет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?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Математика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sz="1600" dirty="0" err="1" smtClean="0">
                <a:latin typeface="Arial" pitchFamily="34" charset="0"/>
              </a:rPr>
              <a:t>Украінська</a:t>
            </a:r>
            <a:r>
              <a:rPr lang="uk-UA" sz="1600" dirty="0" smtClean="0">
                <a:latin typeface="Arial" pitchFamily="34" charset="0"/>
              </a:rPr>
              <a:t> мова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Українська література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Історія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sz="1600" dirty="0" smtClean="0">
                <a:latin typeface="Arial" pitchFamily="34" charset="0"/>
              </a:rPr>
              <a:t>Світова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600" dirty="0" err="1" smtClean="0">
                <a:latin typeface="Arial" pitchFamily="34" charset="0"/>
              </a:rPr>
              <a:t>л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ітература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Біологія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Географія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Хімія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Фізика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sz="1600" dirty="0" smtClean="0">
                <a:latin typeface="Arial" pitchFamily="34" charset="0"/>
              </a:rPr>
              <a:t>Фізкультура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Трудове</a:t>
            </a:r>
            <a:r>
              <a:rPr kumimoji="0" lang="uk-U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навчання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Блок-схема: процесс 30"/>
          <p:cNvSpPr/>
          <p:nvPr/>
        </p:nvSpPr>
        <p:spPr>
          <a:xfrm>
            <a:off x="285720" y="1785926"/>
            <a:ext cx="2143140" cy="4643470"/>
          </a:xfrm>
          <a:prstGeom prst="flowChartProcess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Сторінки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Я – українець!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Наш клас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Розклад уроків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Шпаргалка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Світ наших захоплень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Шкільний гумор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Дитяча безпека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Батькам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err="1" smtClean="0">
                <a:solidFill>
                  <a:schemeClr val="tx1"/>
                </a:solidFill>
              </a:rPr>
              <a:t>Блог</a:t>
            </a:r>
            <a:r>
              <a:rPr lang="uk-UA" sz="2000" dirty="0" smtClean="0">
                <a:solidFill>
                  <a:schemeClr val="tx1"/>
                </a:solidFill>
              </a:rPr>
              <a:t> класного керівника</a:t>
            </a:r>
          </a:p>
          <a:p>
            <a:endParaRPr lang="ru-RU" dirty="0"/>
          </a:p>
        </p:txBody>
      </p:sp>
      <p:sp>
        <p:nvSpPr>
          <p:cNvPr id="37" name="Пятно 2 36"/>
          <p:cNvSpPr/>
          <p:nvPr/>
        </p:nvSpPr>
        <p:spPr>
          <a:xfrm>
            <a:off x="1214414" y="-214338"/>
            <a:ext cx="7072362" cy="2357454"/>
          </a:xfrm>
          <a:prstGeom prst="irregularSeal2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857489" y="714356"/>
            <a:ext cx="3286148" cy="642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uk-UA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" name="Picture 19" descr="85591840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0042"/>
            <a:ext cx="1447800" cy="1038225"/>
          </a:xfrm>
          <a:prstGeom prst="rect">
            <a:avLst/>
          </a:prstGeom>
          <a:noFill/>
        </p:spPr>
      </p:pic>
      <p:pic>
        <p:nvPicPr>
          <p:cNvPr id="1065" name="Picture 41" descr="D:\Mama\foto kartinka\kabinet\12ш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785926"/>
            <a:ext cx="2571768" cy="1000132"/>
          </a:xfrm>
          <a:prstGeom prst="rect">
            <a:avLst/>
          </a:prstGeom>
          <a:noFill/>
        </p:spPr>
      </p:pic>
      <p:sp>
        <p:nvSpPr>
          <p:cNvPr id="45" name="Волна 44"/>
          <p:cNvSpPr/>
          <p:nvPr/>
        </p:nvSpPr>
        <p:spPr>
          <a:xfrm>
            <a:off x="2857488" y="1214422"/>
            <a:ext cx="3214710" cy="428628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</a:rPr>
              <a:t>Саджавська</a:t>
            </a:r>
            <a:r>
              <a:rPr lang="uk-UA" b="1" dirty="0" smtClean="0">
                <a:solidFill>
                  <a:schemeClr val="tx1"/>
                </a:solidFill>
              </a:rPr>
              <a:t> ЗОШ </a:t>
            </a:r>
            <a:r>
              <a:rPr lang="en-US" b="1" dirty="0" smtClean="0">
                <a:solidFill>
                  <a:schemeClr val="tx1"/>
                </a:solidFill>
              </a:rPr>
              <a:t>I-III </a:t>
            </a:r>
            <a:r>
              <a:rPr lang="uk-UA" b="1" dirty="0" smtClean="0">
                <a:solidFill>
                  <a:schemeClr val="tx1"/>
                </a:solidFill>
              </a:rPr>
              <a:t>ступенів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28926" y="1714488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8-А клас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68" name="Picture 44" descr="D:\Mama\foto kartinka\foto skola\01 09 2014\1ver 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2714620"/>
            <a:ext cx="4394135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Mama\foto kartinka\kabinet\csh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1214422"/>
            <a:ext cx="3429024" cy="4857784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endParaRPr lang="uk-UA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endParaRPr lang="uk-UA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endParaRPr lang="uk-UA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endParaRPr lang="uk-UA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3504" y="1214422"/>
            <a:ext cx="3286148" cy="4929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85786" y="500042"/>
            <a:ext cx="3214710" cy="785818"/>
          </a:xfrm>
          <a:prstGeom prst="horizontalScroll">
            <a:avLst/>
          </a:prstGeom>
          <a:solidFill>
            <a:srgbClr val="CCFFF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</a:rPr>
              <a:t>+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357298"/>
            <a:ext cx="3143272" cy="4714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214942" y="500042"/>
            <a:ext cx="3214710" cy="785818"/>
          </a:xfrm>
          <a:prstGeom prst="horizontalScroll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smtClean="0">
                <a:solidFill>
                  <a:schemeClr val="tx1"/>
                </a:solidFill>
              </a:rPr>
              <a:t>-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Mama\foto kartinka\kabinet\csh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1214422"/>
            <a:ext cx="3429024" cy="4857784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endParaRPr lang="uk-UA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endParaRPr lang="uk-UA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Правота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Чесність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Мир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endParaRPr lang="uk-UA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endParaRPr lang="uk-UA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1214422"/>
            <a:ext cx="3571900" cy="4929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4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 Кривда</a:t>
            </a:r>
          </a:p>
          <a:p>
            <a:pPr>
              <a:buBlip>
                <a:blip r:embed="rId4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 Хитрість</a:t>
            </a:r>
          </a:p>
          <a:p>
            <a:pPr>
              <a:buBlip>
                <a:blip r:embed="rId4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 Брехня</a:t>
            </a:r>
          </a:p>
          <a:p>
            <a:pPr>
              <a:buBlip>
                <a:blip r:embed="rId4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 Підступність</a:t>
            </a:r>
          </a:p>
          <a:p>
            <a:pPr>
              <a:buBlip>
                <a:blip r:embed="rId4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 Насильство</a:t>
            </a:r>
          </a:p>
          <a:p>
            <a:pPr>
              <a:buBlip>
                <a:blip r:embed="rId4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 Жадоба на  гроші</a:t>
            </a:r>
          </a:p>
          <a:p>
            <a:pPr>
              <a:buBlip>
                <a:blip r:embed="rId4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 Війна </a:t>
            </a:r>
          </a:p>
          <a:p>
            <a:pPr>
              <a:buBlip>
                <a:blip r:embed="rId4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Никне побожність і віра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85786" y="500042"/>
            <a:ext cx="3214710" cy="785818"/>
          </a:xfrm>
          <a:prstGeom prst="horizontalScroll">
            <a:avLst/>
          </a:prstGeom>
          <a:solidFill>
            <a:srgbClr val="CCFFF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ДОБРО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357298"/>
            <a:ext cx="3143272" cy="4714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214942" y="571480"/>
            <a:ext cx="3214710" cy="714380"/>
          </a:xfrm>
          <a:prstGeom prst="horizontalScroll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ЗЛО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Mama\foto kartinka\kabinet\csh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1214422"/>
            <a:ext cx="3429024" cy="4929222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endParaRPr lang="uk-UA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endParaRPr lang="uk-UA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Правота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Чесність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Мир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Любов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Милосердя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Віра в Бога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Справедливість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Співчуття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Допомога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Повага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Працьовитість 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endParaRPr lang="uk-UA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</a:pPr>
            <a:endParaRPr lang="uk-UA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1214422"/>
            <a:ext cx="3357586" cy="492922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Blip>
                <a:blip r:embed="rId4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 Кривда</a:t>
            </a:r>
          </a:p>
          <a:p>
            <a:pPr>
              <a:buBlip>
                <a:blip r:embed="rId4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 Хитрість</a:t>
            </a:r>
          </a:p>
          <a:p>
            <a:pPr>
              <a:buBlip>
                <a:blip r:embed="rId4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 Брехня</a:t>
            </a:r>
          </a:p>
          <a:p>
            <a:pPr>
              <a:buBlip>
                <a:blip r:embed="rId4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 Підступність</a:t>
            </a:r>
          </a:p>
          <a:p>
            <a:pPr>
              <a:buBlip>
                <a:blip r:embed="rId4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 Насильство</a:t>
            </a:r>
          </a:p>
          <a:p>
            <a:pPr>
              <a:buBlip>
                <a:blip r:embed="rId4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 Жадоба на  гроші</a:t>
            </a:r>
          </a:p>
          <a:p>
            <a:pPr>
              <a:buBlip>
                <a:blip r:embed="rId4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 Війна </a:t>
            </a:r>
          </a:p>
          <a:p>
            <a:pPr>
              <a:buBlip>
                <a:blip r:embed="rId4"/>
              </a:buBlip>
            </a:pPr>
            <a:r>
              <a:rPr lang="uk-UA" sz="2800" dirty="0" smtClean="0">
                <a:solidFill>
                  <a:schemeClr val="tx1"/>
                </a:solidFill>
                <a:latin typeface="Comic Sans MS" pitchFamily="66" charset="0"/>
              </a:rPr>
              <a:t> Никне побожність і віра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85786" y="500042"/>
            <a:ext cx="3214710" cy="785818"/>
          </a:xfrm>
          <a:prstGeom prst="horizontalScroll">
            <a:avLst/>
          </a:prstGeom>
          <a:solidFill>
            <a:srgbClr val="CCFFF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ДОБРО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357298"/>
            <a:ext cx="3143272" cy="47149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214942" y="571480"/>
            <a:ext cx="3214710" cy="714380"/>
          </a:xfrm>
          <a:prstGeom prst="horizontalScroll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ЗЛО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/>
          <a:lstStyle/>
          <a:p>
            <a:r>
              <a:rPr lang="uk-UA" dirty="0" smtClean="0"/>
              <a:t>Наш сайт</a:t>
            </a:r>
            <a:endParaRPr lang="ru-RU" dirty="0"/>
          </a:p>
        </p:txBody>
      </p:sp>
      <p:pic>
        <p:nvPicPr>
          <p:cNvPr id="14" name="Picture 2" descr="D:\Mama\foto kartinka\kabinet\12ш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636"/>
            <a:ext cx="2428891" cy="1643050"/>
          </a:xfrm>
          <a:prstGeom prst="rect">
            <a:avLst/>
          </a:prstGeom>
          <a:noFill/>
        </p:spPr>
      </p:pic>
      <p:pic>
        <p:nvPicPr>
          <p:cNvPr id="1041" name="Picture 17" descr="D:\Mama\foto kartinka\kabinet\schabl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Волна 44"/>
          <p:cNvSpPr/>
          <p:nvPr/>
        </p:nvSpPr>
        <p:spPr>
          <a:xfrm>
            <a:off x="2857488" y="1214422"/>
            <a:ext cx="3214710" cy="428628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</a:rPr>
              <a:t>Саджавськ</a:t>
            </a:r>
            <a:r>
              <a:rPr lang="uk-UA" b="1" dirty="0" smtClean="0">
                <a:solidFill>
                  <a:schemeClr val="tx1"/>
                </a:solidFill>
              </a:rPr>
              <a:t> ЗОШ </a:t>
            </a:r>
            <a:r>
              <a:rPr lang="en-US" b="1" dirty="0" smtClean="0">
                <a:solidFill>
                  <a:schemeClr val="tx1"/>
                </a:solidFill>
              </a:rPr>
              <a:t>I-III </a:t>
            </a:r>
            <a:r>
              <a:rPr lang="uk-UA" b="1" dirty="0" smtClean="0">
                <a:solidFill>
                  <a:schemeClr val="tx1"/>
                </a:solidFill>
              </a:rPr>
              <a:t>ступенів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2357422" y="142852"/>
            <a:ext cx="4857784" cy="785818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Безсмертя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785794"/>
            <a:ext cx="8215370" cy="5643602"/>
          </a:xfrm>
          <a:prstGeom prst="rect">
            <a:avLst/>
          </a:prstGeom>
          <a:solidFill>
            <a:srgbClr val="EAF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i="1" dirty="0" smtClean="0">
                <a:solidFill>
                  <a:schemeClr val="tx1"/>
                </a:solidFill>
                <a:latin typeface="Bookman Old Style" pitchFamily="18" charset="0"/>
              </a:rPr>
              <a:t>         </a:t>
            </a:r>
          </a:p>
          <a:p>
            <a:pPr algn="ctr">
              <a:lnSpc>
                <a:spcPct val="150000"/>
              </a:lnSpc>
            </a:pPr>
            <a:r>
              <a:rPr lang="en-US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Вінець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Овідія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довіку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не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зів’яне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;</a:t>
            </a:r>
            <a:b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b="1" i="1" dirty="0" smtClean="0">
                <a:solidFill>
                  <a:schemeClr val="tx1"/>
                </a:solidFill>
                <a:latin typeface="Century Gothic" pitchFamily="34" charset="0"/>
              </a:rPr>
              <a:t>               </a:t>
            </a:r>
            <a:r>
              <a:rPr lang="uk-UA" b="1" i="1" dirty="0" smtClean="0">
                <a:solidFill>
                  <a:schemeClr val="tx1"/>
                </a:solidFill>
                <a:latin typeface="Century Gothic" pitchFamily="34" charset="0"/>
              </a:rPr>
              <a:t>                 </a:t>
            </a:r>
            <a:r>
              <a:rPr lang="en-US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Безсмертний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«Плач»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його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гіркий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і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незрівнянний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,</a:t>
            </a:r>
            <a:b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b="1" i="1" dirty="0" smtClean="0">
                <a:solidFill>
                  <a:schemeClr val="tx1"/>
                </a:solidFill>
                <a:latin typeface="Century Gothic" pitchFamily="34" charset="0"/>
              </a:rPr>
              <a:t>          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Душні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елегії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мов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цвіт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весняних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лоз,</a:t>
            </a:r>
            <a:b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b="1" i="1" dirty="0" smtClean="0">
                <a:solidFill>
                  <a:schemeClr val="tx1"/>
                </a:solidFill>
                <a:latin typeface="Century Gothic" pitchFamily="34" charset="0"/>
              </a:rPr>
              <a:t>            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І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чари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сонячні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його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«Метаморфоз»,</a:t>
            </a:r>
            <a:b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b="1" i="1" dirty="0" smtClean="0">
                <a:solidFill>
                  <a:schemeClr val="tx1"/>
                </a:solidFill>
                <a:latin typeface="Century Gothic" pitchFamily="34" charset="0"/>
              </a:rPr>
              <a:t>        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І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мудрі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тонкощі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ученого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кохання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  <a:b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b="1" i="1" dirty="0" smtClean="0">
                <a:solidFill>
                  <a:schemeClr val="tx1"/>
                </a:solidFill>
                <a:latin typeface="Century Gothic" pitchFamily="34" charset="0"/>
              </a:rPr>
              <a:t>                       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Хай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Цезар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злоститься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,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і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хай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літа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вигнання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b="1" i="1" dirty="0" smtClean="0">
                <a:solidFill>
                  <a:schemeClr val="tx1"/>
                </a:solidFill>
                <a:latin typeface="Century Gothic" pitchFamily="34" charset="0"/>
              </a:rPr>
              <a:t>                  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Зігнуть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високий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стан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і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сивину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вплетуть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  <a:b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b="1" i="1" dirty="0" smtClean="0">
                <a:solidFill>
                  <a:schemeClr val="tx1"/>
                </a:solidFill>
                <a:latin typeface="Century Gothic" pitchFamily="34" charset="0"/>
              </a:rPr>
              <a:t>                    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І хай гуде сармат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і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гети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смерть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несуть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,</a:t>
            </a:r>
            <a:b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b="1" i="1" dirty="0" smtClean="0">
                <a:solidFill>
                  <a:schemeClr val="tx1"/>
                </a:solidFill>
                <a:latin typeface="Century Gothic" pitchFamily="34" charset="0"/>
              </a:rPr>
              <a:t>                  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А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гнівний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Понт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реве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і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горами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вергає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,—</a:t>
            </a:r>
            <a:b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b="1" i="1" dirty="0" smtClean="0">
                <a:solidFill>
                  <a:schemeClr val="tx1"/>
                </a:solidFill>
                <a:latin typeface="Century Gothic" pitchFamily="34" charset="0"/>
              </a:rPr>
              <a:t>          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Народи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і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віки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не раз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іще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згадають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b="1" i="1" dirty="0" smtClean="0">
                <a:solidFill>
                  <a:schemeClr val="tx1"/>
                </a:solidFill>
                <a:latin typeface="Century Gothic" pitchFamily="34" charset="0"/>
              </a:rPr>
              <a:t>                          </a:t>
            </a:r>
            <a:r>
              <a:rPr lang="uk-UA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Дзвінких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його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пісень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легкий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свавільний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лад</a:t>
            </a:r>
            <a:b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US" b="1" i="1" dirty="0" smtClean="0">
                <a:solidFill>
                  <a:schemeClr val="tx1"/>
                </a:solidFill>
                <a:latin typeface="Century Gothic" pitchFamily="34" charset="0"/>
              </a:rPr>
              <a:t>                            </a:t>
            </a:r>
            <a:r>
              <a:rPr lang="uk-UA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Стогнанням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ніжних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альб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і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Century Gothic" pitchFamily="34" charset="0"/>
              </a:rPr>
              <a:t>дзвоном</a:t>
            </a:r>
            <a:r>
              <a:rPr lang="ru-RU" b="1" i="1" dirty="0" smtClean="0">
                <a:solidFill>
                  <a:schemeClr val="tx1"/>
                </a:solidFill>
                <a:latin typeface="Century Gothic" pitchFamily="34" charset="0"/>
              </a:rPr>
              <a:t> серенад.</a:t>
            </a:r>
            <a:endParaRPr lang="uk-UA" b="1" i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r"/>
            <a:r>
              <a:rPr lang="uk-UA" i="1" dirty="0" smtClean="0">
                <a:solidFill>
                  <a:srgbClr val="002060"/>
                </a:solidFill>
                <a:latin typeface="Bookman Old Style" pitchFamily="18" charset="0"/>
              </a:rPr>
              <a:t>М.Зеров</a:t>
            </a:r>
            <a:endParaRPr lang="ru-RU" dirty="0"/>
          </a:p>
        </p:txBody>
      </p:sp>
      <p:pic>
        <p:nvPicPr>
          <p:cNvPr id="17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85786" y="2000240"/>
            <a:ext cx="18335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/>
          <a:lstStyle/>
          <a:p>
            <a:r>
              <a:rPr lang="uk-UA" dirty="0" smtClean="0"/>
              <a:t>Наш сайт</a:t>
            </a:r>
            <a:endParaRPr lang="ru-RU" dirty="0"/>
          </a:p>
        </p:txBody>
      </p:sp>
      <p:pic>
        <p:nvPicPr>
          <p:cNvPr id="14" name="Picture 2" descr="D:\Mama\foto kartinka\kabinet\12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000636"/>
            <a:ext cx="2428891" cy="1643050"/>
          </a:xfrm>
          <a:prstGeom prst="rect">
            <a:avLst/>
          </a:prstGeom>
          <a:noFill/>
        </p:spPr>
      </p:pic>
      <p:pic>
        <p:nvPicPr>
          <p:cNvPr id="1041" name="Picture 17" descr="D:\Mama\foto kartinka\kabinet\schabl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Блок-схема: процесс 30"/>
          <p:cNvSpPr/>
          <p:nvPr/>
        </p:nvSpPr>
        <p:spPr>
          <a:xfrm>
            <a:off x="285720" y="1857364"/>
            <a:ext cx="2143140" cy="4572032"/>
          </a:xfrm>
          <a:prstGeom prst="flowChartProcess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</a:rPr>
              <a:t>Сторінки</a:t>
            </a:r>
          </a:p>
          <a:p>
            <a:endParaRPr lang="uk-UA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Я – українець!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Наш клас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Розклад уроків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Шпаргалка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Світ наших захоплень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Шкільний гумор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Дитяча безпека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smtClean="0">
                <a:solidFill>
                  <a:schemeClr val="tx1"/>
                </a:solidFill>
              </a:rPr>
              <a:t>Батькам</a:t>
            </a:r>
          </a:p>
          <a:p>
            <a:pPr>
              <a:buFont typeface="Wingdings" pitchFamily="2" charset="2"/>
              <a:buChar char="§"/>
            </a:pPr>
            <a:r>
              <a:rPr lang="uk-UA" sz="2000" dirty="0" err="1" smtClean="0">
                <a:solidFill>
                  <a:schemeClr val="tx1"/>
                </a:solidFill>
              </a:rPr>
              <a:t>Блог</a:t>
            </a:r>
            <a:r>
              <a:rPr lang="uk-UA" sz="2000" dirty="0" smtClean="0">
                <a:solidFill>
                  <a:schemeClr val="tx1"/>
                </a:solidFill>
              </a:rPr>
              <a:t> класного керівника</a:t>
            </a:r>
          </a:p>
          <a:p>
            <a:endParaRPr lang="ru-RU" dirty="0"/>
          </a:p>
        </p:txBody>
      </p:sp>
      <p:sp>
        <p:nvSpPr>
          <p:cNvPr id="37" name="Пятно 2 36"/>
          <p:cNvSpPr/>
          <p:nvPr/>
        </p:nvSpPr>
        <p:spPr>
          <a:xfrm>
            <a:off x="1214414" y="-142900"/>
            <a:ext cx="7000924" cy="2428892"/>
          </a:xfrm>
          <a:prstGeom prst="irregularSeal2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000364" y="500042"/>
            <a:ext cx="3286148" cy="5000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uk-UA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1" name="Picture 19" descr="85591840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00042"/>
            <a:ext cx="1447800" cy="1038225"/>
          </a:xfrm>
          <a:prstGeom prst="rect">
            <a:avLst/>
          </a:prstGeom>
          <a:noFill/>
        </p:spPr>
      </p:pic>
      <p:sp>
        <p:nvSpPr>
          <p:cNvPr id="45" name="Волна 44"/>
          <p:cNvSpPr/>
          <p:nvPr/>
        </p:nvSpPr>
        <p:spPr>
          <a:xfrm>
            <a:off x="2857488" y="928670"/>
            <a:ext cx="3143272" cy="357190"/>
          </a:xfrm>
          <a:prstGeom prst="wave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</a:rPr>
              <a:t>Саджавська</a:t>
            </a:r>
            <a:r>
              <a:rPr lang="uk-UA" b="1" dirty="0" smtClean="0">
                <a:solidFill>
                  <a:schemeClr val="tx1"/>
                </a:solidFill>
              </a:rPr>
              <a:t> ЗОШ </a:t>
            </a:r>
            <a:r>
              <a:rPr lang="en-US" b="1" dirty="0" smtClean="0">
                <a:solidFill>
                  <a:schemeClr val="tx1"/>
                </a:solidFill>
              </a:rPr>
              <a:t>I-III </a:t>
            </a:r>
            <a:r>
              <a:rPr lang="uk-UA" b="1" dirty="0" smtClean="0">
                <a:solidFill>
                  <a:schemeClr val="tx1"/>
                </a:solidFill>
              </a:rPr>
              <a:t>ступенів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928926" y="1214422"/>
            <a:ext cx="27860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8-А клас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71736" y="1857364"/>
            <a:ext cx="6357982" cy="4500594"/>
          </a:xfrm>
          <a:prstGeom prst="rect">
            <a:avLst/>
          </a:prstGeom>
          <a:solidFill>
            <a:srgbClr val="EAFC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buFont typeface="Wingdings" pitchFamily="2" charset="2"/>
              <a:buChar char="q"/>
            </a:pPr>
            <a:r>
              <a:rPr lang="uk-UA" sz="2000" b="1" dirty="0" smtClean="0">
                <a:solidFill>
                  <a:schemeClr val="tx1"/>
                </a:solidFill>
                <a:latin typeface="Consolas" pitchFamily="49" charset="0"/>
              </a:rPr>
              <a:t>Шпаргалка </a:t>
            </a:r>
            <a:r>
              <a:rPr lang="uk-UA" sz="2000" b="1" dirty="0" smtClean="0">
                <a:solidFill>
                  <a:schemeClr val="tx1"/>
                </a:solidFill>
                <a:latin typeface="Monotype Corsiva" pitchFamily="66" charset="0"/>
              </a:rPr>
              <a:t> Світова література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+mj-lt"/>
              </a:rPr>
              <a:t>Овідій – один з найвідоміших представників </a:t>
            </a:r>
            <a:r>
              <a:rPr lang="uk-UA" sz="2000" b="1" dirty="0" err="1" smtClean="0">
                <a:solidFill>
                  <a:schemeClr val="tx1"/>
                </a:solidFill>
                <a:latin typeface="+mj-lt"/>
              </a:rPr>
              <a:t>“золотої</a:t>
            </a:r>
            <a:r>
              <a:rPr lang="uk-UA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uk-UA" sz="2000" b="1" dirty="0" err="1" smtClean="0">
                <a:solidFill>
                  <a:schemeClr val="tx1"/>
                </a:solidFill>
                <a:latin typeface="+mj-lt"/>
              </a:rPr>
              <a:t>доби”</a:t>
            </a:r>
            <a:r>
              <a:rPr lang="uk-UA" sz="2000" b="1" dirty="0" smtClean="0">
                <a:solidFill>
                  <a:schemeClr val="tx1"/>
                </a:solidFill>
                <a:latin typeface="+mj-lt"/>
              </a:rPr>
              <a:t> римської літератури </a:t>
            </a:r>
            <a:r>
              <a:rPr lang="uk-UA" sz="2000" dirty="0" smtClean="0">
                <a:solidFill>
                  <a:schemeClr val="tx1"/>
                </a:solidFill>
                <a:latin typeface="+mj-lt"/>
              </a:rPr>
              <a:t>(</a:t>
            </a:r>
            <a:r>
              <a:rPr lang="uk-UA" sz="2000" i="1" dirty="0" err="1" smtClean="0">
                <a:solidFill>
                  <a:schemeClr val="tx1"/>
                </a:solidFill>
                <a:latin typeface="+mj-lt"/>
              </a:rPr>
              <a:t>сенкан</a:t>
            </a:r>
            <a:r>
              <a:rPr lang="uk-UA" sz="2000" i="1" dirty="0" smtClean="0">
                <a:solidFill>
                  <a:schemeClr val="tx1"/>
                </a:solidFill>
                <a:latin typeface="+mj-lt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uk-UA" sz="2000" i="1" dirty="0" smtClean="0">
                <a:solidFill>
                  <a:schemeClr val="tx1"/>
                </a:solidFill>
                <a:latin typeface="+mj-lt"/>
              </a:rPr>
              <a:t>Життя і творчість Овідія</a:t>
            </a:r>
          </a:p>
          <a:p>
            <a:pPr lvl="0">
              <a:buFont typeface="Wingdings" pitchFamily="2" charset="2"/>
              <a:buChar char="§"/>
            </a:pPr>
            <a:r>
              <a:rPr lang="uk-UA" sz="2000" i="1" dirty="0" smtClean="0">
                <a:solidFill>
                  <a:schemeClr val="tx1"/>
                </a:solidFill>
                <a:latin typeface="+mj-lt"/>
              </a:rPr>
              <a:t>Овідій і Україна</a:t>
            </a:r>
            <a:endParaRPr lang="ru-RU" sz="2000" i="1" dirty="0" smtClean="0">
              <a:solidFill>
                <a:schemeClr val="tx1"/>
              </a:solidFill>
              <a:latin typeface="+mj-lt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2000" i="1" dirty="0" smtClean="0">
                <a:solidFill>
                  <a:schemeClr val="tx1"/>
                </a:solidFill>
                <a:latin typeface="+mj-lt"/>
              </a:rPr>
              <a:t>Українські письменники про Овідія  </a:t>
            </a:r>
            <a:endParaRPr lang="ru-RU" sz="2000" i="1" dirty="0" smtClean="0">
              <a:solidFill>
                <a:schemeClr val="tx1"/>
              </a:solidFill>
              <a:latin typeface="+mj-lt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2000" i="1" dirty="0" smtClean="0">
                <a:solidFill>
                  <a:schemeClr val="tx1"/>
                </a:solidFill>
                <a:latin typeface="+mj-lt"/>
              </a:rPr>
              <a:t>Крилаті вислови Овідія</a:t>
            </a:r>
            <a:endParaRPr lang="ru-RU" sz="2000" i="1" dirty="0" smtClean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+mj-lt"/>
              </a:rPr>
              <a:t>Дослідження елегії </a:t>
            </a:r>
            <a:r>
              <a:rPr lang="uk-UA" sz="2000" b="1" dirty="0" err="1" smtClean="0">
                <a:solidFill>
                  <a:schemeClr val="tx1"/>
                </a:solidFill>
                <a:latin typeface="+mj-lt"/>
              </a:rPr>
              <a:t>“Зима</a:t>
            </a:r>
            <a:r>
              <a:rPr lang="uk-UA" sz="2000" b="1" dirty="0" smtClean="0">
                <a:solidFill>
                  <a:schemeClr val="tx1"/>
                </a:solidFill>
                <a:latin typeface="+mj-lt"/>
              </a:rPr>
              <a:t> на </a:t>
            </a:r>
            <a:r>
              <a:rPr lang="uk-UA" sz="2000" b="1" dirty="0" err="1" smtClean="0">
                <a:solidFill>
                  <a:schemeClr val="tx1"/>
                </a:solidFill>
                <a:latin typeface="+mj-lt"/>
              </a:rPr>
              <a:t>чужині”</a:t>
            </a:r>
            <a:endParaRPr lang="uk-UA" sz="2000" b="1" dirty="0" smtClean="0">
              <a:solidFill>
                <a:schemeClr val="tx1"/>
              </a:solidFill>
              <a:latin typeface="+mj-lt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2000" i="1" dirty="0" smtClean="0">
                <a:solidFill>
                  <a:schemeClr val="tx1"/>
                </a:solidFill>
                <a:latin typeface="+mj-lt"/>
              </a:rPr>
              <a:t>Опис чужого краю</a:t>
            </a:r>
            <a:endParaRPr lang="ru-RU" sz="2000" i="1" dirty="0" smtClean="0">
              <a:solidFill>
                <a:schemeClr val="tx1"/>
              </a:solidFill>
              <a:latin typeface="+mj-lt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2000" i="1" dirty="0" smtClean="0">
                <a:solidFill>
                  <a:schemeClr val="tx1"/>
                </a:solidFill>
                <a:latin typeface="+mj-lt"/>
              </a:rPr>
              <a:t>Опис чужинців</a:t>
            </a:r>
            <a:endParaRPr lang="ru-RU" sz="2000" i="1" dirty="0" smtClean="0">
              <a:solidFill>
                <a:schemeClr val="tx1"/>
              </a:solidFill>
              <a:latin typeface="+mj-lt"/>
            </a:endParaRPr>
          </a:p>
          <a:p>
            <a:pPr lvl="0">
              <a:buFont typeface="Wingdings" pitchFamily="2" charset="2"/>
              <a:buChar char="§"/>
            </a:pPr>
            <a:r>
              <a:rPr lang="uk-UA" sz="2000" i="1" dirty="0" smtClean="0">
                <a:solidFill>
                  <a:schemeClr val="tx1"/>
                </a:solidFill>
                <a:latin typeface="+mj-lt"/>
              </a:rPr>
              <a:t>Словник почуттів  героя</a:t>
            </a:r>
            <a:endParaRPr lang="ru-RU" sz="2000" i="1" dirty="0" smtClean="0">
              <a:solidFill>
                <a:schemeClr val="tx1"/>
              </a:solidFill>
              <a:latin typeface="+mj-lt"/>
            </a:endParaRPr>
          </a:p>
          <a:p>
            <a:pPr>
              <a:buNone/>
            </a:pPr>
            <a:r>
              <a:rPr lang="uk-UA" sz="2000" dirty="0" err="1" smtClean="0">
                <a:solidFill>
                  <a:schemeClr val="tx1"/>
                </a:solidFill>
                <a:latin typeface="+mj-lt"/>
              </a:rPr>
              <a:t>“</a:t>
            </a:r>
            <a:r>
              <a:rPr lang="uk-UA" sz="2000" b="1" dirty="0" err="1" smtClean="0">
                <a:solidFill>
                  <a:schemeClr val="tx1"/>
                </a:solidFill>
                <a:latin typeface="+mj-lt"/>
              </a:rPr>
              <a:t>Метаморфози”</a:t>
            </a:r>
            <a:r>
              <a:rPr lang="uk-UA" sz="2000" b="1" dirty="0" smtClean="0">
                <a:solidFill>
                  <a:schemeClr val="tx1"/>
                </a:solidFill>
                <a:latin typeface="+mj-lt"/>
              </a:rPr>
              <a:t> – міфологічна картина античного світу</a:t>
            </a:r>
          </a:p>
          <a:p>
            <a:pPr>
              <a:buFont typeface="Wingdings" pitchFamily="2" charset="2"/>
              <a:buChar char="§"/>
            </a:pPr>
            <a:r>
              <a:rPr lang="uk-UA" sz="2000" i="1" dirty="0" smtClean="0">
                <a:solidFill>
                  <a:schemeClr val="tx1"/>
                </a:solidFill>
                <a:latin typeface="+mj-lt"/>
              </a:rPr>
              <a:t>Тлумачення класифікації людей в моральному плані</a:t>
            </a:r>
          </a:p>
          <a:p>
            <a:pPr>
              <a:buNone/>
            </a:pPr>
            <a:r>
              <a:rPr lang="uk-UA" sz="2000" b="1" dirty="0" smtClean="0">
                <a:solidFill>
                  <a:schemeClr val="tx1"/>
                </a:solidFill>
                <a:latin typeface="+mj-lt"/>
              </a:rPr>
              <a:t>Наша творчість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6643702" y="2143116"/>
            <a:ext cx="214314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Mama\foto kartinka\kabinet\csh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1071546"/>
            <a:ext cx="3429024" cy="4929222"/>
          </a:xfrm>
          <a:prstGeom prst="rect">
            <a:avLst/>
          </a:prstGeom>
          <a:solidFill>
            <a:srgbClr val="C7F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:\Мои Документы\8 клас\античність\Рим літ Вергілій\рим картинки\овідій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571612"/>
            <a:ext cx="3000396" cy="3929090"/>
          </a:xfrm>
          <a:prstGeom prst="rect">
            <a:avLst/>
          </a:prstGeom>
          <a:solidFill>
            <a:srgbClr val="C7F7C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0628" y="1142984"/>
            <a:ext cx="3357586" cy="4857784"/>
          </a:xfrm>
          <a:prstGeom prst="rect">
            <a:avLst/>
          </a:prstGeom>
          <a:solidFill>
            <a:srgbClr val="C7F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Народився в невеличкому містечку </a:t>
            </a:r>
            <a:r>
              <a:rPr lang="uk-UA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Сульмоні</a:t>
            </a:r>
            <a:r>
              <a:rPr lang="uk-UA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неподалік від Риму, в багатій і знатній родині.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928662" y="285728"/>
            <a:ext cx="7286676" cy="928694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357166"/>
            <a:ext cx="5572164" cy="707886"/>
          </a:xfrm>
          <a:prstGeom prst="rect">
            <a:avLst/>
          </a:prstGeom>
          <a:noFill/>
          <a:ln>
            <a:solidFill>
              <a:schemeClr val="accent4">
                <a:lumMod val="20000"/>
                <a:lumOff val="80000"/>
              </a:schemeClr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Публій</a:t>
            </a:r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Овідій </a:t>
            </a:r>
            <a:r>
              <a:rPr lang="uk-UA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Назон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57422" y="1214422"/>
            <a:ext cx="4643470" cy="35719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1142984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(</a:t>
            </a:r>
            <a:r>
              <a:rPr lang="uk-UA" sz="2800" dirty="0"/>
              <a:t>43 р. до н. е. — </a:t>
            </a:r>
            <a:r>
              <a:rPr lang="uk-UA" sz="2800" dirty="0" err="1"/>
              <a:t>бл</a:t>
            </a:r>
            <a:r>
              <a:rPr lang="uk-UA" sz="2800" dirty="0"/>
              <a:t>. 18 р. н. е</a:t>
            </a:r>
            <a:r>
              <a:rPr lang="uk-UA" sz="2800" dirty="0" smtClean="0"/>
              <a:t>.)</a:t>
            </a:r>
            <a:endParaRPr lang="ru-RU" sz="2800" dirty="0"/>
          </a:p>
        </p:txBody>
      </p:sp>
      <p:pic>
        <p:nvPicPr>
          <p:cNvPr id="11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357950" y="4447768"/>
            <a:ext cx="2060695" cy="15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175877" y="1214422"/>
            <a:ext cx="138457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Mama\foto kartinka\kabinet\csh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571480"/>
            <a:ext cx="3286148" cy="5572164"/>
          </a:xfrm>
          <a:prstGeom prst="rect">
            <a:avLst/>
          </a:prstGeom>
          <a:solidFill>
            <a:srgbClr val="C7F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uk-UA" sz="1600" dirty="0" smtClean="0">
                <a:solidFill>
                  <a:schemeClr val="tx1"/>
                </a:solidFill>
                <a:latin typeface="Comic Sans MS" pitchFamily="66" charset="0"/>
              </a:rPr>
              <a:t>           </a:t>
            </a: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Овідія з дитинства              приваблювала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поезія.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</a:t>
            </a: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априкінці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століття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його талант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uk-UA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досяг розквіту: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uk-UA" sz="20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180975" algn="l"/>
              </a:tabLst>
            </a:pP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трагедія «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Медея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»;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180975" algn="l"/>
              </a:tabLst>
            </a:pP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три книги «Любовних елегій»;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180975" algn="l"/>
              </a:tabLst>
            </a:pP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поема «Наука кохання»;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180975" algn="l"/>
              </a:tabLst>
            </a:pP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поема «Ліки від кохання»;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180975" algn="l"/>
              </a:tabLst>
            </a:pP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книга «Героїні»;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180975" algn="l"/>
              </a:tabLst>
            </a:pP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«</a:t>
            </a:r>
            <a:r>
              <a:rPr lang="uk-UA" sz="1600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Фасти</a:t>
            </a: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 («Римський календар»);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180975" algn="l"/>
              </a:tabLst>
            </a:pP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поема «Метаморфози».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571480"/>
            <a:ext cx="3429024" cy="5500726"/>
          </a:xfrm>
          <a:prstGeom prst="rect">
            <a:avLst/>
          </a:prstGeom>
          <a:solidFill>
            <a:srgbClr val="C7F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I:\Мои Документы\8 клас\античність\Рим літ Вергілій\рим картинки\b36f703ac9c8f870a2d3516a6e5612a7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785794"/>
            <a:ext cx="228601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:\Мои Документы\8 клас\античність\Рим літ Вергілій\рим картинки\Ovidii_-_Metamorfozy_titul-mini_1563 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214422"/>
            <a:ext cx="1285884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714876" y="2428868"/>
            <a:ext cx="3571900" cy="3643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Твори мали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такий великий успіх,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що їх автора порівнювали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 Вергілієм та Горацієм.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uk-UA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180975" algn="l"/>
              </a:tabLst>
            </a:pP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 десяти разів йому присуджували перемоги на співочих змаганнях;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180975" algn="l"/>
              </a:tabLst>
            </a:pPr>
            <a:endParaRPr lang="uk-UA" sz="16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180975" algn="l"/>
              </a:tabLst>
            </a:pP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його всюди запрошували;</a:t>
            </a:r>
            <a:endParaRPr lang="en-US" sz="16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endParaRPr lang="uk-UA" sz="1600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Blip>
                <a:blip r:embed="rId3"/>
              </a:buBlip>
              <a:tabLst>
                <a:tab pos="180975" algn="l"/>
              </a:tabLst>
            </a:pPr>
            <a:r>
              <a:rPr lang="uk-UA" sz="16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римська молодь вчила напам’ять його витончені вірші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uk-UA" sz="4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Mama\foto kartinka\kabinet\csh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1071546"/>
            <a:ext cx="3429024" cy="5000660"/>
          </a:xfrm>
          <a:prstGeom prst="rect">
            <a:avLst/>
          </a:prstGeom>
          <a:solidFill>
            <a:srgbClr val="C7F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3504" y="1071546"/>
            <a:ext cx="3286148" cy="5000660"/>
          </a:xfrm>
          <a:prstGeom prst="rect">
            <a:avLst/>
          </a:prstGeom>
          <a:solidFill>
            <a:srgbClr val="C7F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У 8 р. н. е. Август </a:t>
            </a:r>
            <a:r>
              <a:rPr lang="ru-RU" sz="2000" dirty="0" err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засилає</a:t>
            </a: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Овідія</a:t>
            </a: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далеку</a:t>
            </a: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окраїну</a:t>
            </a: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імперії</a:t>
            </a: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 берег Чорного моря, в </a:t>
            </a:r>
            <a:r>
              <a:rPr lang="ru-RU" sz="2000" dirty="0" err="1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місто</a:t>
            </a:r>
            <a:r>
              <a:rPr lang="ru-RU" sz="2000" dirty="0" smtClean="0">
                <a:solidFill>
                  <a:srgbClr val="0D0D0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Томи (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зараз </a:t>
            </a:r>
            <a:r>
              <a:rPr lang="ru-R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місто</a:t>
            </a: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Констанца в </a:t>
            </a:r>
            <a:r>
              <a:rPr lang="ru-RU" sz="20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Румунії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  <a:r>
              <a:rPr lang="uk-UA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Помер поет у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вигнанні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18 р. н. е.</a:t>
            </a:r>
            <a:r>
              <a:rPr lang="ru-RU" sz="1600" dirty="0" smtClean="0">
                <a:latin typeface="Arial" charset="0"/>
                <a:cs typeface="Arial" charset="0"/>
              </a:rPr>
              <a:t/>
            </a:r>
            <a:br>
              <a:rPr lang="ru-RU" sz="1600" dirty="0" smtClean="0">
                <a:latin typeface="Arial" charset="0"/>
                <a:cs typeface="Arial" charset="0"/>
              </a:rPr>
            </a:br>
            <a:r>
              <a:rPr lang="ru-RU" sz="1600" dirty="0" smtClean="0">
                <a:latin typeface="Arial" charset="0"/>
                <a:cs typeface="Arial" charset="0"/>
              </a:rPr>
              <a:t>	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357298"/>
            <a:ext cx="1785949" cy="230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57224" y="3929066"/>
            <a:ext cx="3071834" cy="196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Горизонтальный свиток 9"/>
          <p:cNvSpPr/>
          <p:nvPr/>
        </p:nvSpPr>
        <p:spPr>
          <a:xfrm>
            <a:off x="928662" y="285728"/>
            <a:ext cx="6929486" cy="928694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786050" y="214290"/>
            <a:ext cx="31806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Вигнання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Mama\foto kartinka\kabinet\csh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571480"/>
            <a:ext cx="7715304" cy="5715040"/>
          </a:xfrm>
          <a:prstGeom prst="rect">
            <a:avLst/>
          </a:prstGeom>
          <a:solidFill>
            <a:srgbClr val="C7F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714752"/>
            <a:ext cx="314078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643042" y="1357298"/>
            <a:ext cx="296085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Горизонтальный свиток 9"/>
          <p:cNvSpPr/>
          <p:nvPr/>
        </p:nvSpPr>
        <p:spPr>
          <a:xfrm>
            <a:off x="1571604" y="142852"/>
            <a:ext cx="6072230" cy="1000132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214291"/>
            <a:ext cx="40940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Овідіополь</a:t>
            </a:r>
            <a:r>
              <a:rPr lang="uk-UA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I:\Мои Документы\8 клас\античність\Рим літ Вергілій\рим картинки\Овидий у скифов Художник Эжен Делакруа1 1859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1357298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img-fotki.yandex.ru/get/4137/18771686.16/0_79096_977ab662_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3643314"/>
            <a:ext cx="3214710" cy="24174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Mama\foto kartinka\kabinet\csh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857232"/>
            <a:ext cx="8429684" cy="5643602"/>
          </a:xfrm>
          <a:prstGeom prst="rect">
            <a:avLst/>
          </a:prstGeom>
          <a:solidFill>
            <a:srgbClr val="C7F7C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tx1"/>
              </a:solidFill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Композиція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зачин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пролог (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чотири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покоління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людські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u="sng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виклад</a:t>
            </a:r>
            <a:r>
              <a:rPr lang="ru-RU" b="1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u="sng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оповідей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майже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250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перетворень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uk-UA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u="sng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завершальна</a:t>
            </a:r>
            <a:r>
              <a:rPr lang="ru-RU" b="1" u="sng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u="sng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частина</a:t>
            </a: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поетичний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виклад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учення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Піфагора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про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переселення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душ як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обґрунтування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"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перетворень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Популярність: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епоху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Відродження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«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Метаморфози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 -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невичерпне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джерело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сюжетів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для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художників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письменників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У XVII—XVIII ст. за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творами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Овідія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було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написано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багато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опер та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балетів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857232"/>
            <a:ext cx="8286808" cy="2985433"/>
          </a:xfrm>
          <a:prstGeom prst="rect">
            <a:avLst/>
          </a:prstGeom>
          <a:solidFill>
            <a:srgbClr val="C7F7C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«Метаморфози» </a:t>
            </a:r>
            <a:r>
              <a:rPr kumimoji="0" 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(«Перевтілення»)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міфологічна картина  античного світу.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Жанр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розповідна поема, яка складається з 15-ти книг, що містять 250 малих поем, кожна з яких закінчується перевтіленням.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Основа сюжету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давньогрецькі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давньоримські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міфи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перетворення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від створення світу до сучасних Овідію часів.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Віршовий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розмір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— гекзаметр.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42910" y="214290"/>
            <a:ext cx="8072494" cy="714356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14291"/>
            <a:ext cx="79296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Візитна картка поеми </a:t>
            </a:r>
            <a:r>
              <a:rPr lang="uk-UA" sz="3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“Метаморфози”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Mama\foto kartinka\kabinet\csh2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1142984"/>
            <a:ext cx="8001056" cy="5072098"/>
          </a:xfrm>
          <a:prstGeom prst="rect">
            <a:avLst/>
          </a:prstGeom>
          <a:solidFill>
            <a:srgbClr val="C7F7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12501"/>
              </a:solidFill>
              <a:latin typeface="Bookman Old Style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00100" y="214290"/>
            <a:ext cx="6929486" cy="1143008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428605"/>
            <a:ext cx="664373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Метаморфози в міфології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14348" y="1500174"/>
            <a:ext cx="2428892" cy="181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785786" y="3286124"/>
            <a:ext cx="2143140" cy="2143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</a:rPr>
              <a:t>Астрея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929322" y="1500174"/>
            <a:ext cx="2184292" cy="221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715008" y="3714752"/>
            <a:ext cx="2500330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Нарцис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571868" y="1928802"/>
            <a:ext cx="18367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3643306" y="4929198"/>
            <a:ext cx="150019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</a:rPr>
              <a:t>Дафна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8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/>
          <a:srcRect b="6573"/>
          <a:stretch>
            <a:fillRect/>
          </a:stretch>
        </p:blipFill>
        <p:spPr bwMode="auto">
          <a:xfrm>
            <a:off x="5786446" y="4071942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5929322" y="5643578"/>
            <a:ext cx="2000264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</a:rPr>
              <a:t>Арахна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928662" y="3786190"/>
            <a:ext cx="2214578" cy="185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928662" y="5715016"/>
            <a:ext cx="214314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</a:rPr>
              <a:t>Філемон</a:t>
            </a:r>
            <a:r>
              <a:rPr lang="uk-UA" b="1" dirty="0" smtClean="0">
                <a:solidFill>
                  <a:schemeClr val="tx1"/>
                </a:solidFill>
              </a:rPr>
              <a:t> і </a:t>
            </a:r>
            <a:r>
              <a:rPr lang="uk-UA" b="1" dirty="0" err="1" smtClean="0">
                <a:solidFill>
                  <a:schemeClr val="tx1"/>
                </a:solidFill>
              </a:rPr>
              <a:t>Бавкіда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7142624SlideId2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8113651SlideId2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8113651SlideId25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8113632SlideId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7142815SlideId2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7142815SlideId2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7142815SlideId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7142821SlideId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7143032SlideId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7143032SlideId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8113658SlideId25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428113651SlideId25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525</Words>
  <Application>Microsoft Office PowerPoint</Application>
  <PresentationFormat>Экран (4:3)</PresentationFormat>
  <Paragraphs>168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Наш сайт</vt:lpstr>
      <vt:lpstr>Наш сайт</vt:lpstr>
      <vt:lpstr>Наш сайт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66</cp:revision>
  <dcterms:created xsi:type="dcterms:W3CDTF">2014-11-14T20:29:22Z</dcterms:created>
  <dcterms:modified xsi:type="dcterms:W3CDTF">2014-11-18T18:33:32Z</dcterms:modified>
</cp:coreProperties>
</file>