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8" r:id="rId2"/>
    <p:sldId id="300" r:id="rId3"/>
    <p:sldId id="293" r:id="rId4"/>
    <p:sldId id="289" r:id="rId5"/>
    <p:sldId id="299" r:id="rId6"/>
    <p:sldId id="301" r:id="rId7"/>
    <p:sldId id="298" r:id="rId8"/>
    <p:sldId id="296" r:id="rId9"/>
    <p:sldId id="292" r:id="rId10"/>
    <p:sldId id="280" r:id="rId11"/>
    <p:sldId id="257" r:id="rId12"/>
    <p:sldId id="302" r:id="rId13"/>
    <p:sldId id="303" r:id="rId14"/>
    <p:sldId id="295" r:id="rId15"/>
    <p:sldId id="287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1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230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521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370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38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4528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751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9917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5989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200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731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2150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F2F77-BFDA-4CC3-9E78-B4AF3364076C}" type="datetimeFigureOut">
              <a:rPr lang="uk-UA" smtClean="0"/>
              <a:t>06.11.2016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BF1A1-A5BF-4B94-9F7C-BD83E6AF37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01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02"/>
            <a:ext cx="9144000" cy="6826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6966" y="701407"/>
            <a:ext cx="80129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Біля витоків театрального мистецтва</a:t>
            </a:r>
            <a:endParaRPr lang="uk-U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14119"/>
            <a:ext cx="6336704" cy="322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533442"/>
            <a:ext cx="8212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Давньогрецький театр виник </a:t>
            </a:r>
            <a:r>
              <a:rPr lang="uk-UA" sz="2800" dirty="0" smtClean="0"/>
              <a:t>із </a:t>
            </a:r>
            <a:r>
              <a:rPr lang="uk-UA" sz="2800" dirty="0"/>
              <a:t>сільських святкувань на честь бога </a:t>
            </a:r>
            <a:r>
              <a:rPr lang="uk-UA" sz="2800" dirty="0" err="1"/>
              <a:t>Діоніса</a:t>
            </a:r>
            <a:r>
              <a:rPr lang="uk-UA" sz="2800" dirty="0"/>
              <a:t>. </a:t>
            </a:r>
            <a:r>
              <a:rPr lang="uk-UA" sz="2800" dirty="0" smtClean="0"/>
              <a:t>З урочистої частини свята народилася трагедія (6 </a:t>
            </a:r>
            <a:r>
              <a:rPr lang="uk-UA" sz="2800" dirty="0" err="1" smtClean="0"/>
              <a:t>ст.до</a:t>
            </a:r>
            <a:r>
              <a:rPr lang="uk-UA" sz="2800" dirty="0" smtClean="0"/>
              <a:t> н.е.), а з веселої, жартівливої – комедія (5 </a:t>
            </a:r>
            <a:r>
              <a:rPr lang="uk-UA" sz="2800" dirty="0" err="1" smtClean="0"/>
              <a:t>ст.до</a:t>
            </a:r>
            <a:r>
              <a:rPr lang="uk-UA" sz="2800" dirty="0" smtClean="0"/>
              <a:t> н.е.)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78754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709933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26" y="404664"/>
            <a:ext cx="786447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429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6703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01" y="476672"/>
            <a:ext cx="78581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917" y="1457672"/>
            <a:ext cx="2084387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01" y="4442792"/>
            <a:ext cx="47244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одним скругленным углом 2"/>
          <p:cNvSpPr/>
          <p:nvPr/>
        </p:nvSpPr>
        <p:spPr>
          <a:xfrm>
            <a:off x="4137843" y="1433935"/>
            <a:ext cx="2375073" cy="2859161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Маски допомагали акторам створювати героїчні або </a:t>
            </a:r>
            <a:r>
              <a:rPr lang="uk-UA" sz="2400" b="1" dirty="0" err="1" smtClean="0">
                <a:solidFill>
                  <a:schemeClr val="tx1"/>
                </a:solidFill>
              </a:rPr>
              <a:t>карикатурно</a:t>
            </a:r>
            <a:r>
              <a:rPr lang="uk-UA" sz="2400" b="1" dirty="0" smtClean="0">
                <a:solidFill>
                  <a:schemeClr val="tx1"/>
                </a:solidFill>
              </a:rPr>
              <a:t>-комедійні образи.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6012160" y="3823047"/>
            <a:ext cx="2585144" cy="2486273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Маски з полотна глини і дерева  відображали душевний стан персонажів – радість, горе, біль, страх тощо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253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" y="404664"/>
            <a:ext cx="78581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08" y="1341132"/>
            <a:ext cx="7864475" cy="476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94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70476"/>
            <a:ext cx="3389313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86447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00873" y="1570476"/>
            <a:ext cx="4691186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 smtClean="0">
                <a:solidFill>
                  <a:schemeClr val="tx1"/>
                </a:solidFill>
              </a:rPr>
              <a:t>Трагічні актори виступали в костюмах, що нагадували ритуальне вбрання жерців </a:t>
            </a:r>
            <a:r>
              <a:rPr lang="uk-UA" sz="2800" dirty="0" err="1" smtClean="0">
                <a:solidFill>
                  <a:schemeClr val="tx1"/>
                </a:solidFill>
              </a:rPr>
              <a:t>Діоніса</a:t>
            </a:r>
            <a:r>
              <a:rPr lang="uk-UA" sz="2800" dirty="0" smtClean="0">
                <a:solidFill>
                  <a:schemeClr val="tx1"/>
                </a:solidFill>
              </a:rPr>
              <a:t>. Це був пишний одяг з рукавами до п</a:t>
            </a:r>
            <a:r>
              <a:rPr lang="en-US" sz="2800" dirty="0" smtClean="0">
                <a:solidFill>
                  <a:schemeClr val="tx1"/>
                </a:solidFill>
              </a:rPr>
              <a:t>’</a:t>
            </a:r>
            <a:r>
              <a:rPr lang="uk-UA" sz="2800" dirty="0" err="1" smtClean="0">
                <a:solidFill>
                  <a:schemeClr val="tx1"/>
                </a:solidFill>
              </a:rPr>
              <a:t>ят</a:t>
            </a:r>
            <a:r>
              <a:rPr lang="uk-UA" sz="2800" dirty="0" smtClean="0">
                <a:solidFill>
                  <a:schemeClr val="tx1"/>
                </a:solidFill>
              </a:rPr>
              <a:t>, розшитий квітами, пальмами, зірками, спіралями, фігурами людей і тварин</a:t>
            </a:r>
            <a:r>
              <a:rPr lang="uk-UA" sz="2800" dirty="0" smtClean="0"/>
              <a:t>.</a:t>
            </a:r>
            <a:endParaRPr lang="uk-UA" sz="2800" dirty="0"/>
          </a:p>
        </p:txBody>
      </p:sp>
      <p:sp>
        <p:nvSpPr>
          <p:cNvPr id="3" name="Прямоугольник с одним скругленным углом 2"/>
          <p:cNvSpPr/>
          <p:nvPr/>
        </p:nvSpPr>
        <p:spPr>
          <a:xfrm>
            <a:off x="611560" y="4725144"/>
            <a:ext cx="8080499" cy="1440160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</a:rPr>
              <a:t>Щасливих персонажів вирізняли яскраві костюми, нещасних – темні. Зріст актора збільшували котурни – взуття на високій платформі. Комедійні актори котурни не носили.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692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" y="476672"/>
            <a:ext cx="78581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10" y="2996952"/>
            <a:ext cx="2160380" cy="324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56" y="2740526"/>
            <a:ext cx="2446885" cy="2989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14465"/>
            <a:ext cx="2615636" cy="2989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1156" y="1268760"/>
            <a:ext cx="7976640" cy="129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Найбільш уславлені драматурги-трагіки: Есхіл, Софокл, </a:t>
            </a:r>
            <a:r>
              <a:rPr lang="uk-UA" sz="3200" dirty="0" err="1" smtClean="0">
                <a:solidFill>
                  <a:schemeClr val="tx1"/>
                </a:solidFill>
              </a:rPr>
              <a:t>Евріпід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41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68" y="620688"/>
            <a:ext cx="786447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89" y="1577950"/>
            <a:ext cx="7467831" cy="4741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с одним скругленным углом 1"/>
          <p:cNvSpPr/>
          <p:nvPr/>
        </p:nvSpPr>
        <p:spPr>
          <a:xfrm>
            <a:off x="1259632" y="1844824"/>
            <a:ext cx="6624736" cy="3744416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</a:rPr>
              <a:t>Вимоги до акторів: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b="1" dirty="0">
                <a:solidFill>
                  <a:srgbClr val="FFFF00"/>
                </a:solidFill>
              </a:rPr>
              <a:t>м</a:t>
            </a:r>
            <a:r>
              <a:rPr lang="uk-UA" sz="3600" b="1" dirty="0" smtClean="0">
                <a:solidFill>
                  <a:srgbClr val="FFFF00"/>
                </a:solidFill>
              </a:rPr>
              <a:t>ати бездоганну дикцію;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b="1" dirty="0">
                <a:solidFill>
                  <a:srgbClr val="FFFF00"/>
                </a:solidFill>
              </a:rPr>
              <a:t>у</a:t>
            </a:r>
            <a:r>
              <a:rPr lang="uk-UA" sz="3600" b="1" dirty="0" smtClean="0">
                <a:solidFill>
                  <a:srgbClr val="FFFF00"/>
                </a:solidFill>
              </a:rPr>
              <a:t>міти добре декламувати і співати;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b="1" dirty="0">
                <a:solidFill>
                  <a:srgbClr val="FFFF00"/>
                </a:solidFill>
              </a:rPr>
              <a:t>в</a:t>
            </a:r>
            <a:r>
              <a:rPr lang="uk-UA" sz="3600" b="1" dirty="0" smtClean="0">
                <a:solidFill>
                  <a:srgbClr val="FFFF00"/>
                </a:solidFill>
              </a:rPr>
              <a:t>олодіти виразністю жестів і рухів.</a:t>
            </a:r>
            <a:endParaRPr lang="uk-UA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70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" y="332656"/>
            <a:ext cx="786447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853" y="1303322"/>
            <a:ext cx="3049207" cy="4637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39761" y="1320834"/>
            <a:ext cx="4879091" cy="4861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Спочатку </a:t>
            </a:r>
            <a:r>
              <a:rPr lang="uk-UA" sz="3200" dirty="0" err="1" smtClean="0">
                <a:solidFill>
                  <a:schemeClr val="tx1"/>
                </a:solidFill>
              </a:rPr>
              <a:t>Діоніса</a:t>
            </a:r>
            <a:r>
              <a:rPr lang="uk-UA" sz="3200" dirty="0" smtClean="0">
                <a:solidFill>
                  <a:schemeClr val="tx1"/>
                </a:solidFill>
              </a:rPr>
              <a:t> шанували як божество весни, сонця і плодоносної землі, життєдайних сил природи.  Згодом, коли греки почали займатися виноградарством, він став  богом виноробства, </a:t>
            </a:r>
            <a:r>
              <a:rPr lang="uk-UA" sz="3200" dirty="0" err="1" smtClean="0">
                <a:solidFill>
                  <a:schemeClr val="tx1"/>
                </a:solidFill>
              </a:rPr>
              <a:t>пазніше</a:t>
            </a:r>
            <a:r>
              <a:rPr lang="uk-UA" sz="3200" dirty="0" smtClean="0">
                <a:solidFill>
                  <a:schemeClr val="tx1"/>
                </a:solidFill>
              </a:rPr>
              <a:t> – богом поезії і театру.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88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76672"/>
            <a:ext cx="78581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18" y="1416423"/>
            <a:ext cx="3929062" cy="26143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8999"/>
            <a:ext cx="3468688" cy="26003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711" y="1416423"/>
            <a:ext cx="2627313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1606" y="3726821"/>
            <a:ext cx="4145086" cy="24482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Офіційною датою народження  античного театру вважається  534 рік до н.е.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72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04664"/>
            <a:ext cx="78581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27" y="1484784"/>
            <a:ext cx="7915219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14743" y="1501139"/>
            <a:ext cx="6121186" cy="316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FF00"/>
                </a:solidFill>
              </a:rPr>
              <a:t>Археологи знайшли на руїнах торгових міст спеціальні  театральні майданчики, побудовані з кам</a:t>
            </a:r>
            <a:r>
              <a:rPr lang="en-US" sz="3600" b="1" dirty="0" smtClean="0">
                <a:solidFill>
                  <a:srgbClr val="FFFF00"/>
                </a:solidFill>
              </a:rPr>
              <a:t>’</a:t>
            </a:r>
            <a:r>
              <a:rPr lang="uk-UA" sz="3600" b="1" dirty="0" err="1" smtClean="0">
                <a:solidFill>
                  <a:srgbClr val="FFFF00"/>
                </a:solidFill>
              </a:rPr>
              <a:t>яних</a:t>
            </a:r>
            <a:r>
              <a:rPr lang="uk-UA" sz="3600" b="1" dirty="0" smtClean="0">
                <a:solidFill>
                  <a:srgbClr val="FFFF00"/>
                </a:solidFill>
              </a:rPr>
              <a:t> брил і східчасті місця для глядачів</a:t>
            </a:r>
            <a:endParaRPr lang="uk-UA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64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4" y="30163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" y="404664"/>
            <a:ext cx="78581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453038" y="1109899"/>
            <a:ext cx="6071290" cy="5040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Великі    Діонісії</a:t>
            </a:r>
            <a:endParaRPr lang="uk-UA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55576" y="1988840"/>
            <a:ext cx="1512168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1 день</a:t>
            </a:r>
            <a:endParaRPr lang="uk-UA" sz="2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99792" y="1988840"/>
            <a:ext cx="1584176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2-3 дні</a:t>
            </a:r>
            <a:endParaRPr lang="uk-UA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72000" y="1988840"/>
            <a:ext cx="1584176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4 день</a:t>
            </a:r>
            <a:endParaRPr lang="uk-UA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60232" y="1988840"/>
            <a:ext cx="1512168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5-7 дні</a:t>
            </a:r>
            <a:endParaRPr lang="uk-UA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333" y="2780928"/>
            <a:ext cx="1917443" cy="17281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Переносять</a:t>
            </a:r>
            <a:r>
              <a:rPr lang="uk-UA" dirty="0" smtClean="0"/>
              <a:t> через місто статую </a:t>
            </a:r>
            <a:r>
              <a:rPr lang="uk-UA" dirty="0" err="1" smtClean="0"/>
              <a:t>Діоніса</a:t>
            </a:r>
            <a:r>
              <a:rPr lang="uk-UA" dirty="0" smtClean="0"/>
              <a:t>, встановлюють на </a:t>
            </a:r>
            <a:r>
              <a:rPr lang="uk-UA" dirty="0" err="1" smtClean="0"/>
              <a:t>орхестрі</a:t>
            </a:r>
            <a:r>
              <a:rPr lang="uk-UA" dirty="0" smtClean="0"/>
              <a:t>.</a:t>
            </a:r>
            <a:endParaRPr lang="uk-UA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32113" y="2924944"/>
            <a:ext cx="1535281" cy="144016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Агон</a:t>
            </a:r>
            <a:r>
              <a:rPr lang="uk-UA" dirty="0" smtClean="0"/>
              <a:t>.</a:t>
            </a:r>
          </a:p>
          <a:p>
            <a:pPr algn="ctr"/>
            <a:r>
              <a:rPr lang="uk-UA" dirty="0" smtClean="0"/>
              <a:t>Змагання читців дифірамбів</a:t>
            </a:r>
            <a:endParaRPr lang="uk-UA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0032" y="2940817"/>
            <a:ext cx="1584176" cy="14401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Змагання комедійних поетів</a:t>
            </a:r>
            <a:endParaRPr lang="uk-UA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23233" y="3043460"/>
            <a:ext cx="1386165" cy="145684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Трагічний </a:t>
            </a:r>
            <a:r>
              <a:rPr lang="uk-UA" dirty="0" err="1" smtClean="0"/>
              <a:t>агон</a:t>
            </a:r>
            <a:endParaRPr lang="uk-UA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99792" y="4941168"/>
            <a:ext cx="1788891" cy="8640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 поет</a:t>
            </a:r>
          </a:p>
          <a:p>
            <a:pPr algn="ctr"/>
            <a:r>
              <a:rPr lang="uk-UA" dirty="0" smtClean="0"/>
              <a:t>Вистава-тетралогія</a:t>
            </a:r>
            <a:endParaRPr lang="uk-UA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60032" y="4941168"/>
            <a:ext cx="1800200" cy="8640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 </a:t>
            </a:r>
            <a:r>
              <a:rPr lang="uk-UA" dirty="0"/>
              <a:t>поет</a:t>
            </a:r>
          </a:p>
          <a:p>
            <a:pPr algn="ctr"/>
            <a:r>
              <a:rPr lang="uk-UA" dirty="0"/>
              <a:t>Вистава-тетралогія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20272" y="4941168"/>
            <a:ext cx="1584176" cy="8640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 </a:t>
            </a:r>
            <a:r>
              <a:rPr lang="uk-UA" dirty="0"/>
              <a:t>поет</a:t>
            </a:r>
          </a:p>
          <a:p>
            <a:pPr algn="ctr"/>
            <a:r>
              <a:rPr lang="uk-UA" dirty="0"/>
              <a:t>Вистава-тетралогія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2338" y="4989264"/>
            <a:ext cx="1773427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Жертвоприно-шення</a:t>
            </a:r>
            <a:endParaRPr lang="uk-UA" dirty="0" smtClean="0"/>
          </a:p>
          <a:p>
            <a:pPr algn="ctr"/>
            <a:r>
              <a:rPr lang="uk-UA" dirty="0" smtClean="0"/>
              <a:t>(100 биків)</a:t>
            </a:r>
            <a:endParaRPr lang="uk-UA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579052" y="1742151"/>
            <a:ext cx="581926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>
            <a:off x="3594237" y="2564904"/>
            <a:ext cx="243906" cy="216024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/>
          <p:nvPr/>
        </p:nvCxnSpPr>
        <p:spPr>
          <a:xfrm>
            <a:off x="5364088" y="2672916"/>
            <a:ext cx="216024" cy="108012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/>
          <p:nvPr/>
        </p:nvCxnSpPr>
        <p:spPr>
          <a:xfrm rot="16200000" flipH="1">
            <a:off x="7269306" y="2801924"/>
            <a:ext cx="276019" cy="18002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/>
          <p:nvPr/>
        </p:nvCxnSpPr>
        <p:spPr>
          <a:xfrm rot="5400000">
            <a:off x="1543048" y="2618910"/>
            <a:ext cx="108012" cy="12700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364088" y="1742151"/>
            <a:ext cx="0" cy="2466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236296" y="1742151"/>
            <a:ext cx="162018" cy="1233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Скругленный прямоугольник 28"/>
          <p:cNvSpPr/>
          <p:nvPr/>
        </p:nvSpPr>
        <p:spPr>
          <a:xfrm>
            <a:off x="2843808" y="6021288"/>
            <a:ext cx="5472608" cy="2880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</a:rPr>
              <a:t>10 чоловік (журі) підводили підсумки</a:t>
            </a:r>
            <a:endParaRPr lang="uk-UA" sz="2400" dirty="0">
              <a:solidFill>
                <a:schemeClr val="tx1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3491880" y="4653136"/>
            <a:ext cx="403244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00" name="Прямая со стрелкой 4099"/>
          <p:cNvCxnSpPr/>
          <p:nvPr/>
        </p:nvCxnSpPr>
        <p:spPr>
          <a:xfrm>
            <a:off x="5760132" y="465313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02" name="Прямая со стрелкой 4101"/>
          <p:cNvCxnSpPr>
            <a:endCxn id="11" idx="0"/>
          </p:cNvCxnSpPr>
          <p:nvPr/>
        </p:nvCxnSpPr>
        <p:spPr>
          <a:xfrm>
            <a:off x="3594237" y="4653136"/>
            <a:ext cx="1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04" name="Прямая со стрелкой 4103"/>
          <p:cNvCxnSpPr/>
          <p:nvPr/>
        </p:nvCxnSpPr>
        <p:spPr>
          <a:xfrm>
            <a:off x="7539874" y="4431956"/>
            <a:ext cx="0" cy="4372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08" name="Прямая со стрелкой 4107"/>
          <p:cNvCxnSpPr/>
          <p:nvPr/>
        </p:nvCxnSpPr>
        <p:spPr>
          <a:xfrm>
            <a:off x="3491880" y="1742151"/>
            <a:ext cx="0" cy="1233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10" name="Прямая со стрелкой 4109"/>
          <p:cNvCxnSpPr/>
          <p:nvPr/>
        </p:nvCxnSpPr>
        <p:spPr>
          <a:xfrm>
            <a:off x="1603404" y="1742151"/>
            <a:ext cx="0" cy="1233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12" name="Прямая со стрелкой 4111"/>
          <p:cNvCxnSpPr/>
          <p:nvPr/>
        </p:nvCxnSpPr>
        <p:spPr>
          <a:xfrm>
            <a:off x="1579051" y="4509120"/>
            <a:ext cx="11653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22" name="Прямая со стрелкой 4121"/>
          <p:cNvCxnSpPr>
            <a:endCxn id="13" idx="0"/>
          </p:cNvCxnSpPr>
          <p:nvPr/>
        </p:nvCxnSpPr>
        <p:spPr>
          <a:xfrm>
            <a:off x="7596336" y="4797152"/>
            <a:ext cx="216024" cy="1440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60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1410741"/>
            <a:ext cx="4292277" cy="2840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527521"/>
            <a:ext cx="786447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1410741"/>
            <a:ext cx="3788222" cy="28403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</a:rPr>
              <a:t>За конструкцією давньогрецькі театри нагадують величезну чашу. Ця особливість забезпечувала бездоганну акустику.</a:t>
            </a: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9763" y="4149080"/>
            <a:ext cx="7748661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</a:rPr>
              <a:t>Найдавнішим у світі вважається Театр  </a:t>
            </a:r>
            <a:r>
              <a:rPr lang="uk-UA" sz="2800" dirty="0" err="1" smtClean="0">
                <a:solidFill>
                  <a:schemeClr val="tx1"/>
                </a:solidFill>
              </a:rPr>
              <a:t>Діоніса</a:t>
            </a:r>
            <a:r>
              <a:rPr lang="uk-UA" sz="2800" dirty="0" smtClean="0">
                <a:solidFill>
                  <a:schemeClr val="tx1"/>
                </a:solidFill>
              </a:rPr>
              <a:t>, зведений в Афінах на південно-східному схилі акрополя. Саме він став зразком, за яким будували й облаштовували театри.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01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" y="404664"/>
            <a:ext cx="78581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882650"/>
            <a:ext cx="7864475" cy="509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03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1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" y="404664"/>
            <a:ext cx="78581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498" y="1196752"/>
            <a:ext cx="2499999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1373582"/>
            <a:ext cx="3888432" cy="4299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Актори користувалися у Греції великою повагою і займали високе суспільне становище. Актором міг бути тільки </a:t>
            </a:r>
            <a:r>
              <a:rPr lang="uk-UA" sz="3200" dirty="0" err="1" smtClean="0">
                <a:solidFill>
                  <a:schemeClr val="tx1"/>
                </a:solidFill>
              </a:rPr>
              <a:t>вільнонароджений</a:t>
            </a:r>
            <a:r>
              <a:rPr lang="uk-UA" sz="3200" dirty="0" smtClean="0">
                <a:solidFill>
                  <a:schemeClr val="tx1"/>
                </a:solidFill>
              </a:rPr>
              <a:t> чоловік</a:t>
            </a:r>
            <a:r>
              <a:rPr lang="uk-UA" sz="2800" dirty="0" smtClean="0">
                <a:solidFill>
                  <a:schemeClr val="tx1"/>
                </a:solidFill>
              </a:rPr>
              <a:t>.</a:t>
            </a:r>
            <a:endParaRPr lang="uk-UA" sz="2800" dirty="0">
              <a:solidFill>
                <a:schemeClr val="tx1"/>
              </a:solidFill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97" y="1974575"/>
            <a:ext cx="2232248" cy="419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47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42" y="332656"/>
            <a:ext cx="78581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42" y="1289919"/>
            <a:ext cx="4032448" cy="2679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1289919"/>
            <a:ext cx="3496519" cy="26797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</a:rPr>
              <a:t>Театральні вистави належали до обрядових дійств, тож брати в них участь могли лише чоловіки.</a:t>
            </a: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441" y="4221088"/>
            <a:ext cx="4649639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</a:rPr>
              <a:t>Число акторів, задіяних у п</a:t>
            </a:r>
            <a:r>
              <a:rPr lang="en-US" sz="2800" dirty="0" smtClean="0">
                <a:solidFill>
                  <a:schemeClr val="tx1"/>
                </a:solidFill>
              </a:rPr>
              <a:t>’</a:t>
            </a:r>
            <a:r>
              <a:rPr lang="uk-UA" sz="2800" dirty="0" err="1" smtClean="0">
                <a:solidFill>
                  <a:schemeClr val="tx1"/>
                </a:solidFill>
              </a:rPr>
              <a:t>єсі</a:t>
            </a:r>
            <a:r>
              <a:rPr lang="uk-UA" sz="2800" dirty="0" smtClean="0">
                <a:solidFill>
                  <a:schemeClr val="tx1"/>
                </a:solidFill>
              </a:rPr>
              <a:t>, не перевищувало 3. кожен з них виконував  кілька ролей, змінюючи костюми й маски.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057" y="3975232"/>
            <a:ext cx="2519553" cy="2295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585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380</Words>
  <Application>Microsoft Office PowerPoint</Application>
  <PresentationFormat>Экран (4:3)</PresentationFormat>
  <Paragraphs>38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kf</dc:creator>
  <cp:lastModifiedBy>kf</cp:lastModifiedBy>
  <cp:revision>29</cp:revision>
  <dcterms:created xsi:type="dcterms:W3CDTF">2016-10-29T18:55:24Z</dcterms:created>
  <dcterms:modified xsi:type="dcterms:W3CDTF">2016-11-06T23:40:53Z</dcterms:modified>
</cp:coreProperties>
</file>