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88" r:id="rId2"/>
    <p:sldId id="300" r:id="rId3"/>
    <p:sldId id="293" r:id="rId4"/>
    <p:sldId id="289" r:id="rId5"/>
    <p:sldId id="299" r:id="rId6"/>
    <p:sldId id="301" r:id="rId7"/>
    <p:sldId id="298" r:id="rId8"/>
    <p:sldId id="296" r:id="rId9"/>
    <p:sldId id="292" r:id="rId10"/>
    <p:sldId id="280" r:id="rId11"/>
    <p:sldId id="257" r:id="rId12"/>
    <p:sldId id="302" r:id="rId13"/>
    <p:sldId id="303" r:id="rId14"/>
    <p:sldId id="295" r:id="rId15"/>
    <p:sldId id="287" r:id="rId16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-91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2F77-BFDA-4CC3-9E78-B4AF3364076C}" type="datetimeFigureOut">
              <a:rPr lang="uk-UA" smtClean="0"/>
              <a:t>06.11.2016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F1A1-A5BF-4B94-9F7C-BD83E6AF37A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82305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2F77-BFDA-4CC3-9E78-B4AF3364076C}" type="datetimeFigureOut">
              <a:rPr lang="uk-UA" smtClean="0"/>
              <a:t>06.11.2016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F1A1-A5BF-4B94-9F7C-BD83E6AF37A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15219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2F77-BFDA-4CC3-9E78-B4AF3364076C}" type="datetimeFigureOut">
              <a:rPr lang="uk-UA" smtClean="0"/>
              <a:t>06.11.2016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F1A1-A5BF-4B94-9F7C-BD83E6AF37A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9370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2F77-BFDA-4CC3-9E78-B4AF3364076C}" type="datetimeFigureOut">
              <a:rPr lang="uk-UA" smtClean="0"/>
              <a:t>06.11.2016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F1A1-A5BF-4B94-9F7C-BD83E6AF37A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26385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2F77-BFDA-4CC3-9E78-B4AF3364076C}" type="datetimeFigureOut">
              <a:rPr lang="uk-UA" smtClean="0"/>
              <a:t>06.11.2016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F1A1-A5BF-4B94-9F7C-BD83E6AF37A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54528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2F77-BFDA-4CC3-9E78-B4AF3364076C}" type="datetimeFigureOut">
              <a:rPr lang="uk-UA" smtClean="0"/>
              <a:t>06.11.2016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F1A1-A5BF-4B94-9F7C-BD83E6AF37A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87516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2F77-BFDA-4CC3-9E78-B4AF3364076C}" type="datetimeFigureOut">
              <a:rPr lang="uk-UA" smtClean="0"/>
              <a:t>06.11.2016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F1A1-A5BF-4B94-9F7C-BD83E6AF37A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39917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2F77-BFDA-4CC3-9E78-B4AF3364076C}" type="datetimeFigureOut">
              <a:rPr lang="uk-UA" smtClean="0"/>
              <a:t>06.11.2016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F1A1-A5BF-4B94-9F7C-BD83E6AF37A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05989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2F77-BFDA-4CC3-9E78-B4AF3364076C}" type="datetimeFigureOut">
              <a:rPr lang="uk-UA" smtClean="0"/>
              <a:t>06.11.2016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F1A1-A5BF-4B94-9F7C-BD83E6AF37A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52005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2F77-BFDA-4CC3-9E78-B4AF3364076C}" type="datetimeFigureOut">
              <a:rPr lang="uk-UA" smtClean="0"/>
              <a:t>06.11.2016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F1A1-A5BF-4B94-9F7C-BD83E6AF37A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37317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2F77-BFDA-4CC3-9E78-B4AF3364076C}" type="datetimeFigureOut">
              <a:rPr lang="uk-UA" smtClean="0"/>
              <a:t>06.11.2016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F1A1-A5BF-4B94-9F7C-BD83E6AF37A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2150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F2F77-BFDA-4CC3-9E78-B4AF3364076C}" type="datetimeFigureOut">
              <a:rPr lang="uk-UA" smtClean="0"/>
              <a:t>06.11.2016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2BF1A1-A5BF-4B94-9F7C-BD83E6AF37A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90017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002"/>
            <a:ext cx="9144000" cy="6826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66966" y="701407"/>
            <a:ext cx="801293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Біля витоків театрального мистецтва</a:t>
            </a:r>
            <a:endParaRPr lang="uk-UA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314119"/>
            <a:ext cx="6336704" cy="322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4533442"/>
            <a:ext cx="82123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/>
              <a:t>Давньогрецький театр виник </a:t>
            </a:r>
            <a:r>
              <a:rPr lang="uk-UA" sz="2800" dirty="0" smtClean="0"/>
              <a:t>із </a:t>
            </a:r>
            <a:r>
              <a:rPr lang="uk-UA" sz="2800" dirty="0"/>
              <a:t>сільських святкувань на честь бога </a:t>
            </a:r>
            <a:r>
              <a:rPr lang="uk-UA" sz="2800" dirty="0" err="1"/>
              <a:t>Діоніса</a:t>
            </a:r>
            <a:r>
              <a:rPr lang="uk-UA" sz="2800" dirty="0"/>
              <a:t>. </a:t>
            </a:r>
            <a:r>
              <a:rPr lang="uk-UA" sz="2800" dirty="0" smtClean="0"/>
              <a:t>З урочистої частини свята народилася трагедія (6 </a:t>
            </a:r>
            <a:r>
              <a:rPr lang="uk-UA" sz="2800" dirty="0" err="1" smtClean="0"/>
              <a:t>ст.до</a:t>
            </a:r>
            <a:r>
              <a:rPr lang="uk-UA" sz="2800" dirty="0" smtClean="0"/>
              <a:t> н.е.), а з веселої, жартівливої – комедія (5 </a:t>
            </a:r>
            <a:r>
              <a:rPr lang="uk-UA" sz="2800" dirty="0" err="1" smtClean="0"/>
              <a:t>ст.до</a:t>
            </a:r>
            <a:r>
              <a:rPr lang="uk-UA" sz="2800" dirty="0" smtClean="0"/>
              <a:t> н.е.)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278754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2"/>
            <a:ext cx="7709933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26" y="404664"/>
            <a:ext cx="7864475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429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36703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01" y="476672"/>
            <a:ext cx="7858125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917" y="1457672"/>
            <a:ext cx="2084387" cy="236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01" y="4442792"/>
            <a:ext cx="47244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с одним скругленным углом 2"/>
          <p:cNvSpPr/>
          <p:nvPr/>
        </p:nvSpPr>
        <p:spPr>
          <a:xfrm>
            <a:off x="4137843" y="1433935"/>
            <a:ext cx="2375073" cy="2859161"/>
          </a:xfrm>
          <a:prstGeom prst="round1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</a:rPr>
              <a:t>Маски допомагали акторам створювати героїчні або </a:t>
            </a:r>
            <a:r>
              <a:rPr lang="uk-UA" sz="2400" b="1" dirty="0" err="1" smtClean="0">
                <a:solidFill>
                  <a:schemeClr val="tx1"/>
                </a:solidFill>
              </a:rPr>
              <a:t>карикатурно</a:t>
            </a:r>
            <a:r>
              <a:rPr lang="uk-UA" sz="2400" b="1" dirty="0" smtClean="0">
                <a:solidFill>
                  <a:schemeClr val="tx1"/>
                </a:solidFill>
              </a:rPr>
              <a:t>-комедійні образи.</a:t>
            </a:r>
            <a:endParaRPr lang="uk-UA" sz="24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с одним скругленным углом 3"/>
          <p:cNvSpPr/>
          <p:nvPr/>
        </p:nvSpPr>
        <p:spPr>
          <a:xfrm>
            <a:off x="6012160" y="3823047"/>
            <a:ext cx="2585144" cy="2486273"/>
          </a:xfrm>
          <a:prstGeom prst="round1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</a:rPr>
              <a:t>Маски з полотна глини і дерева  відображали душевний стан персонажів – радість, горе, біль, страх тощо</a:t>
            </a:r>
            <a:r>
              <a:rPr lang="uk-UA" dirty="0" smtClean="0"/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8253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" y="404664"/>
            <a:ext cx="7858125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08" y="1341132"/>
            <a:ext cx="7864475" cy="476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994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" y="14288"/>
            <a:ext cx="9144000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70476"/>
            <a:ext cx="3389313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7864475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00873" y="1570476"/>
            <a:ext cx="4691186" cy="29523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 dirty="0" smtClean="0">
                <a:solidFill>
                  <a:schemeClr val="tx1"/>
                </a:solidFill>
              </a:rPr>
              <a:t>Трагічні актори виступали в костюмах, що нагадували ритуальне вбрання жерців </a:t>
            </a:r>
            <a:r>
              <a:rPr lang="uk-UA" sz="2800" dirty="0" err="1" smtClean="0">
                <a:solidFill>
                  <a:schemeClr val="tx1"/>
                </a:solidFill>
              </a:rPr>
              <a:t>Діоніса</a:t>
            </a:r>
            <a:r>
              <a:rPr lang="uk-UA" sz="2800" dirty="0" smtClean="0">
                <a:solidFill>
                  <a:schemeClr val="tx1"/>
                </a:solidFill>
              </a:rPr>
              <a:t>. Це був пишний одяг з рукавами до п</a:t>
            </a:r>
            <a:r>
              <a:rPr lang="en-US" sz="2800" dirty="0" smtClean="0">
                <a:solidFill>
                  <a:schemeClr val="tx1"/>
                </a:solidFill>
              </a:rPr>
              <a:t>’</a:t>
            </a:r>
            <a:r>
              <a:rPr lang="uk-UA" sz="2800" dirty="0" err="1" smtClean="0">
                <a:solidFill>
                  <a:schemeClr val="tx1"/>
                </a:solidFill>
              </a:rPr>
              <a:t>ят</a:t>
            </a:r>
            <a:r>
              <a:rPr lang="uk-UA" sz="2800" dirty="0" smtClean="0">
                <a:solidFill>
                  <a:schemeClr val="tx1"/>
                </a:solidFill>
              </a:rPr>
              <a:t>, розшитий квітами, пальмами, зірками, спіралями, фігурами людей і тварин</a:t>
            </a:r>
            <a:r>
              <a:rPr lang="uk-UA" sz="2800" dirty="0" smtClean="0"/>
              <a:t>.</a:t>
            </a:r>
            <a:endParaRPr lang="uk-UA" sz="2800" dirty="0"/>
          </a:p>
        </p:txBody>
      </p:sp>
      <p:sp>
        <p:nvSpPr>
          <p:cNvPr id="3" name="Прямоугольник с одним скругленным углом 2"/>
          <p:cNvSpPr/>
          <p:nvPr/>
        </p:nvSpPr>
        <p:spPr>
          <a:xfrm>
            <a:off x="611560" y="4725144"/>
            <a:ext cx="8080499" cy="1440160"/>
          </a:xfrm>
          <a:prstGeom prst="round1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schemeClr val="tx1"/>
                </a:solidFill>
              </a:rPr>
              <a:t>Щасливих персонажів вирізняли яскраві костюми, нещасних – темні. Зріст актора збільшували котурни – взуття на високій платформі. Комедійні актори котурни не носили.</a:t>
            </a:r>
            <a:endParaRPr lang="uk-UA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692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" y="476672"/>
            <a:ext cx="7858125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10" y="2996952"/>
            <a:ext cx="2160380" cy="3246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56" y="2740526"/>
            <a:ext cx="2446885" cy="2989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714465"/>
            <a:ext cx="2615636" cy="2989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51156" y="1268760"/>
            <a:ext cx="7976640" cy="1296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solidFill>
                  <a:schemeClr val="tx1"/>
                </a:solidFill>
              </a:rPr>
              <a:t>Найбільш уславлені драматурги-трагіки: Есхіл, Софокл, </a:t>
            </a:r>
            <a:r>
              <a:rPr lang="uk-UA" sz="3200" dirty="0" err="1" smtClean="0">
                <a:solidFill>
                  <a:schemeClr val="tx1"/>
                </a:solidFill>
              </a:rPr>
              <a:t>Евріпід</a:t>
            </a:r>
            <a:endParaRPr lang="uk-UA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41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68" y="620688"/>
            <a:ext cx="7864475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89" y="1577950"/>
            <a:ext cx="7467831" cy="4741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с одним скругленным углом 1"/>
          <p:cNvSpPr/>
          <p:nvPr/>
        </p:nvSpPr>
        <p:spPr>
          <a:xfrm>
            <a:off x="1259632" y="1844824"/>
            <a:ext cx="6624736" cy="3744416"/>
          </a:xfrm>
          <a:prstGeom prst="round1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rgbClr val="C00000"/>
                </a:solidFill>
              </a:rPr>
              <a:t>Вимоги до акторів: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600" b="1" dirty="0">
                <a:solidFill>
                  <a:srgbClr val="FFFF00"/>
                </a:solidFill>
              </a:rPr>
              <a:t>м</a:t>
            </a:r>
            <a:r>
              <a:rPr lang="uk-UA" sz="3600" b="1" dirty="0" smtClean="0">
                <a:solidFill>
                  <a:srgbClr val="FFFF00"/>
                </a:solidFill>
              </a:rPr>
              <a:t>ати бездоганну дикцію;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600" b="1" dirty="0">
                <a:solidFill>
                  <a:srgbClr val="FFFF00"/>
                </a:solidFill>
              </a:rPr>
              <a:t>у</a:t>
            </a:r>
            <a:r>
              <a:rPr lang="uk-UA" sz="3600" b="1" dirty="0" smtClean="0">
                <a:solidFill>
                  <a:srgbClr val="FFFF00"/>
                </a:solidFill>
              </a:rPr>
              <a:t>міти добре декламувати і співати;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600" b="1" dirty="0">
                <a:solidFill>
                  <a:srgbClr val="FFFF00"/>
                </a:solidFill>
              </a:rPr>
              <a:t>в</a:t>
            </a:r>
            <a:r>
              <a:rPr lang="uk-UA" sz="3600" b="1" dirty="0" smtClean="0">
                <a:solidFill>
                  <a:srgbClr val="FFFF00"/>
                </a:solidFill>
              </a:rPr>
              <a:t>олодіти виразністю жестів і рухів.</a:t>
            </a:r>
            <a:endParaRPr lang="uk-UA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70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2" y="332656"/>
            <a:ext cx="7864475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853" y="1303322"/>
            <a:ext cx="3049207" cy="4637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39761" y="1320834"/>
            <a:ext cx="4879091" cy="48619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solidFill>
                  <a:schemeClr val="tx1"/>
                </a:solidFill>
              </a:rPr>
              <a:t>Спочатку </a:t>
            </a:r>
            <a:r>
              <a:rPr lang="uk-UA" sz="3200" dirty="0" err="1" smtClean="0">
                <a:solidFill>
                  <a:schemeClr val="tx1"/>
                </a:solidFill>
              </a:rPr>
              <a:t>Діоніса</a:t>
            </a:r>
            <a:r>
              <a:rPr lang="uk-UA" sz="3200" dirty="0" smtClean="0">
                <a:solidFill>
                  <a:schemeClr val="tx1"/>
                </a:solidFill>
              </a:rPr>
              <a:t> шанували як божество весни, сонця і плодоносної землі, життєдайних сил природи.  Згодом, коли греки почали займатися виноградарством, він став  богом виноробства, </a:t>
            </a:r>
            <a:r>
              <a:rPr lang="uk-UA" sz="3200" dirty="0" err="1" smtClean="0">
                <a:solidFill>
                  <a:schemeClr val="tx1"/>
                </a:solidFill>
              </a:rPr>
              <a:t>пазніше</a:t>
            </a:r>
            <a:r>
              <a:rPr lang="uk-UA" sz="3200" dirty="0" smtClean="0">
                <a:solidFill>
                  <a:schemeClr val="tx1"/>
                </a:solidFill>
              </a:rPr>
              <a:t> – богом поезії і театру.</a:t>
            </a:r>
            <a:endParaRPr lang="uk-UA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88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476672"/>
            <a:ext cx="7858125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18" y="1416423"/>
            <a:ext cx="3929062" cy="26143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428999"/>
            <a:ext cx="3468688" cy="26003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711" y="1416423"/>
            <a:ext cx="2627313" cy="1743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521606" y="3726821"/>
            <a:ext cx="4145086" cy="24482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solidFill>
                  <a:schemeClr val="tx1"/>
                </a:solidFill>
              </a:rPr>
              <a:t>Офіційною датою народження  античного театру вважається  534 рік до н.е.</a:t>
            </a:r>
            <a:endParaRPr lang="uk-UA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72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404664"/>
            <a:ext cx="7858125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27" y="1484784"/>
            <a:ext cx="7915219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14743" y="1501139"/>
            <a:ext cx="6121186" cy="31683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rgbClr val="FFFF00"/>
                </a:solidFill>
              </a:rPr>
              <a:t>Археологи знайшли на руїнах торгових міст спеціальні  театральні майданчики, побудовані з кам</a:t>
            </a:r>
            <a:r>
              <a:rPr lang="en-US" sz="3600" b="1" dirty="0" smtClean="0">
                <a:solidFill>
                  <a:srgbClr val="FFFF00"/>
                </a:solidFill>
              </a:rPr>
              <a:t>’</a:t>
            </a:r>
            <a:r>
              <a:rPr lang="uk-UA" sz="3600" b="1" dirty="0" err="1" smtClean="0">
                <a:solidFill>
                  <a:srgbClr val="FFFF00"/>
                </a:solidFill>
              </a:rPr>
              <a:t>яних</a:t>
            </a:r>
            <a:r>
              <a:rPr lang="uk-UA" sz="3600" b="1" dirty="0" smtClean="0">
                <a:solidFill>
                  <a:srgbClr val="FFFF00"/>
                </a:solidFill>
              </a:rPr>
              <a:t> брил і східчасті місця для глядачів</a:t>
            </a:r>
            <a:endParaRPr lang="uk-UA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64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4" y="30163"/>
            <a:ext cx="9144000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" y="404664"/>
            <a:ext cx="7858125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453038" y="1109899"/>
            <a:ext cx="6071290" cy="504056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/>
              <a:t>Великі    Діонісії</a:t>
            </a:r>
            <a:endParaRPr lang="uk-UA" sz="3600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755576" y="1988840"/>
            <a:ext cx="1512168" cy="5760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1 день</a:t>
            </a:r>
            <a:endParaRPr lang="uk-UA" sz="2400" b="1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699792" y="1988840"/>
            <a:ext cx="1584176" cy="576064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2-3 дні</a:t>
            </a:r>
            <a:endParaRPr lang="uk-UA" sz="2400" b="1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572000" y="1988840"/>
            <a:ext cx="1584176" cy="57606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4 день</a:t>
            </a:r>
            <a:endParaRPr lang="uk-UA" sz="24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660232" y="1988840"/>
            <a:ext cx="1512168" cy="57606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5-7 дні</a:t>
            </a:r>
            <a:endParaRPr lang="uk-UA" sz="24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8333" y="2780928"/>
            <a:ext cx="1917443" cy="172819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err="1" smtClean="0"/>
              <a:t>Переносять</a:t>
            </a:r>
            <a:r>
              <a:rPr lang="uk-UA" dirty="0" smtClean="0"/>
              <a:t> через місто статую </a:t>
            </a:r>
            <a:r>
              <a:rPr lang="uk-UA" dirty="0" err="1" smtClean="0"/>
              <a:t>Діоніса</a:t>
            </a:r>
            <a:r>
              <a:rPr lang="uk-UA" dirty="0" smtClean="0"/>
              <a:t>, встановлюють на </a:t>
            </a:r>
            <a:r>
              <a:rPr lang="uk-UA" dirty="0" err="1" smtClean="0"/>
              <a:t>орхестрі</a:t>
            </a:r>
            <a:r>
              <a:rPr lang="uk-UA" dirty="0" smtClean="0"/>
              <a:t>.</a:t>
            </a:r>
            <a:endParaRPr lang="uk-UA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032113" y="2924944"/>
            <a:ext cx="1535281" cy="144016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err="1" smtClean="0"/>
              <a:t>Агон</a:t>
            </a:r>
            <a:r>
              <a:rPr lang="uk-UA" dirty="0" smtClean="0"/>
              <a:t>.</a:t>
            </a:r>
          </a:p>
          <a:p>
            <a:pPr algn="ctr"/>
            <a:r>
              <a:rPr lang="uk-UA" dirty="0" smtClean="0"/>
              <a:t>Змагання читців дифірамбів</a:t>
            </a:r>
            <a:endParaRPr lang="uk-UA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860032" y="2940817"/>
            <a:ext cx="1584176" cy="144016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Змагання комедійних поетів</a:t>
            </a:r>
            <a:endParaRPr lang="uk-UA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723233" y="3043460"/>
            <a:ext cx="1386165" cy="1456845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Трагічний </a:t>
            </a:r>
            <a:r>
              <a:rPr lang="uk-UA" dirty="0" err="1" smtClean="0"/>
              <a:t>агон</a:t>
            </a:r>
            <a:endParaRPr lang="uk-UA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699792" y="4941168"/>
            <a:ext cx="1788891" cy="86409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1 поет</a:t>
            </a:r>
          </a:p>
          <a:p>
            <a:pPr algn="ctr"/>
            <a:r>
              <a:rPr lang="uk-UA" dirty="0" smtClean="0"/>
              <a:t>Вистава-тетралогія</a:t>
            </a:r>
            <a:endParaRPr lang="uk-UA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860032" y="4941168"/>
            <a:ext cx="1800200" cy="86409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2 </a:t>
            </a:r>
            <a:r>
              <a:rPr lang="uk-UA" dirty="0"/>
              <a:t>поет</a:t>
            </a:r>
          </a:p>
          <a:p>
            <a:pPr algn="ctr"/>
            <a:r>
              <a:rPr lang="uk-UA" dirty="0"/>
              <a:t>Вистава-тетралогія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020272" y="4941168"/>
            <a:ext cx="1584176" cy="86409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3 </a:t>
            </a:r>
            <a:r>
              <a:rPr lang="uk-UA" dirty="0"/>
              <a:t>поет</a:t>
            </a:r>
          </a:p>
          <a:p>
            <a:pPr algn="ctr"/>
            <a:r>
              <a:rPr lang="uk-UA" dirty="0"/>
              <a:t>Вистава-тетралогія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92338" y="4989264"/>
            <a:ext cx="1773427" cy="115212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err="1" smtClean="0"/>
              <a:t>Жертвоприно-шення</a:t>
            </a:r>
            <a:endParaRPr lang="uk-UA" dirty="0" smtClean="0"/>
          </a:p>
          <a:p>
            <a:pPr algn="ctr"/>
            <a:r>
              <a:rPr lang="uk-UA" dirty="0" smtClean="0"/>
              <a:t>(100 биків)</a:t>
            </a:r>
            <a:endParaRPr lang="uk-UA" dirty="0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1579052" y="1742151"/>
            <a:ext cx="581926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Соединительная линия уступом 17"/>
          <p:cNvCxnSpPr/>
          <p:nvPr/>
        </p:nvCxnSpPr>
        <p:spPr>
          <a:xfrm>
            <a:off x="3594237" y="2564904"/>
            <a:ext cx="243906" cy="216024"/>
          </a:xfrm>
          <a:prstGeom prst="bentConnector3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Соединительная линия уступом 19"/>
          <p:cNvCxnSpPr/>
          <p:nvPr/>
        </p:nvCxnSpPr>
        <p:spPr>
          <a:xfrm>
            <a:off x="5364088" y="2672916"/>
            <a:ext cx="216024" cy="108012"/>
          </a:xfrm>
          <a:prstGeom prst="bentConnector3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Соединительная линия уступом 21"/>
          <p:cNvCxnSpPr/>
          <p:nvPr/>
        </p:nvCxnSpPr>
        <p:spPr>
          <a:xfrm rot="16200000" flipH="1">
            <a:off x="7269306" y="2801924"/>
            <a:ext cx="276019" cy="18002"/>
          </a:xfrm>
          <a:prstGeom prst="bentConnector3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Соединительная линия уступом 23"/>
          <p:cNvCxnSpPr/>
          <p:nvPr/>
        </p:nvCxnSpPr>
        <p:spPr>
          <a:xfrm rot="5400000">
            <a:off x="1543048" y="2618910"/>
            <a:ext cx="108012" cy="12700"/>
          </a:xfrm>
          <a:prstGeom prst="bentConnector3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5364088" y="1742151"/>
            <a:ext cx="0" cy="24668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7236296" y="1742151"/>
            <a:ext cx="162018" cy="12334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9" name="Скругленный прямоугольник 28"/>
          <p:cNvSpPr/>
          <p:nvPr/>
        </p:nvSpPr>
        <p:spPr>
          <a:xfrm>
            <a:off x="2843808" y="6021288"/>
            <a:ext cx="5472608" cy="28803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chemeClr val="tx1"/>
                </a:solidFill>
              </a:rPr>
              <a:t>10 чоловік (журі) підводили підсумки</a:t>
            </a:r>
            <a:endParaRPr lang="uk-UA" sz="2400" dirty="0">
              <a:solidFill>
                <a:schemeClr val="tx1"/>
              </a:solidFill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3491880" y="4653136"/>
            <a:ext cx="403244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00" name="Прямая со стрелкой 4099"/>
          <p:cNvCxnSpPr/>
          <p:nvPr/>
        </p:nvCxnSpPr>
        <p:spPr>
          <a:xfrm>
            <a:off x="5760132" y="4653136"/>
            <a:ext cx="0" cy="2880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02" name="Прямая со стрелкой 4101"/>
          <p:cNvCxnSpPr>
            <a:endCxn id="11" idx="0"/>
          </p:cNvCxnSpPr>
          <p:nvPr/>
        </p:nvCxnSpPr>
        <p:spPr>
          <a:xfrm>
            <a:off x="3594237" y="4653136"/>
            <a:ext cx="1" cy="2880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04" name="Прямая со стрелкой 4103"/>
          <p:cNvCxnSpPr/>
          <p:nvPr/>
        </p:nvCxnSpPr>
        <p:spPr>
          <a:xfrm>
            <a:off x="7539874" y="4431956"/>
            <a:ext cx="0" cy="43720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08" name="Прямая со стрелкой 4107"/>
          <p:cNvCxnSpPr/>
          <p:nvPr/>
        </p:nvCxnSpPr>
        <p:spPr>
          <a:xfrm>
            <a:off x="3491880" y="1742151"/>
            <a:ext cx="0" cy="12334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10" name="Прямая со стрелкой 4109"/>
          <p:cNvCxnSpPr/>
          <p:nvPr/>
        </p:nvCxnSpPr>
        <p:spPr>
          <a:xfrm>
            <a:off x="1603404" y="1742151"/>
            <a:ext cx="0" cy="12334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12" name="Прямая со стрелкой 4111"/>
          <p:cNvCxnSpPr/>
          <p:nvPr/>
        </p:nvCxnSpPr>
        <p:spPr>
          <a:xfrm>
            <a:off x="1579051" y="4509120"/>
            <a:ext cx="11653" cy="4320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22" name="Прямая со стрелкой 4121"/>
          <p:cNvCxnSpPr>
            <a:endCxn id="13" idx="0"/>
          </p:cNvCxnSpPr>
          <p:nvPr/>
        </p:nvCxnSpPr>
        <p:spPr>
          <a:xfrm>
            <a:off x="7596336" y="4797152"/>
            <a:ext cx="216024" cy="14401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060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1410741"/>
            <a:ext cx="4292277" cy="2840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527521"/>
            <a:ext cx="7864475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16016" y="1410741"/>
            <a:ext cx="3788222" cy="28403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schemeClr val="tx1"/>
                </a:solidFill>
              </a:rPr>
              <a:t>За конструкцією давньогрецькі театри нагадують величезну чашу. Ця особливість забезпечувала бездоганну акустику.</a:t>
            </a:r>
            <a:endParaRPr lang="uk-UA" sz="2800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9763" y="4149080"/>
            <a:ext cx="7748661" cy="19442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schemeClr val="tx1"/>
                </a:solidFill>
              </a:rPr>
              <a:t>Найдавнішим у світі вважається Театр  </a:t>
            </a:r>
            <a:r>
              <a:rPr lang="uk-UA" sz="2800" dirty="0" err="1" smtClean="0">
                <a:solidFill>
                  <a:schemeClr val="tx1"/>
                </a:solidFill>
              </a:rPr>
              <a:t>Діоніса</a:t>
            </a:r>
            <a:r>
              <a:rPr lang="uk-UA" sz="2800" dirty="0" smtClean="0">
                <a:solidFill>
                  <a:schemeClr val="tx1"/>
                </a:solidFill>
              </a:rPr>
              <a:t>, зведений в Афінах на південно-східному схилі акрополя. Саме він став зразком, за яким будували й облаштовували театри.</a:t>
            </a:r>
            <a:endParaRPr lang="uk-UA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01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" y="404664"/>
            <a:ext cx="7858125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882650"/>
            <a:ext cx="7864475" cy="509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603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1" y="14288"/>
            <a:ext cx="9144000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" y="404664"/>
            <a:ext cx="7858125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498" y="1196752"/>
            <a:ext cx="2499999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99792" y="1373582"/>
            <a:ext cx="3888432" cy="4299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solidFill>
                  <a:schemeClr val="tx1"/>
                </a:solidFill>
              </a:rPr>
              <a:t>Актори користувалися у Греції великою повагою і займали високе суспільне становище. Актором міг бути тільки </a:t>
            </a:r>
            <a:r>
              <a:rPr lang="uk-UA" sz="3200" dirty="0" err="1" smtClean="0">
                <a:solidFill>
                  <a:schemeClr val="tx1"/>
                </a:solidFill>
              </a:rPr>
              <a:t>вільнонароджений</a:t>
            </a:r>
            <a:r>
              <a:rPr lang="uk-UA" sz="3200" dirty="0" smtClean="0">
                <a:solidFill>
                  <a:schemeClr val="tx1"/>
                </a:solidFill>
              </a:rPr>
              <a:t> чоловік</a:t>
            </a:r>
            <a:r>
              <a:rPr lang="uk-UA" sz="2800" dirty="0" smtClean="0">
                <a:solidFill>
                  <a:schemeClr val="tx1"/>
                </a:solidFill>
              </a:rPr>
              <a:t>.</a:t>
            </a:r>
            <a:endParaRPr lang="uk-UA" sz="2800" dirty="0">
              <a:solidFill>
                <a:schemeClr val="tx1"/>
              </a:solidFill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97" y="1974575"/>
            <a:ext cx="2232248" cy="4190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347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42" y="332656"/>
            <a:ext cx="7858125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42" y="1289919"/>
            <a:ext cx="4032448" cy="2679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04048" y="1289919"/>
            <a:ext cx="3496519" cy="26797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schemeClr val="tx1"/>
                </a:solidFill>
              </a:rPr>
              <a:t>Театральні вистави належали до обрядових дійств, тож брати в них участь могли лише чоловіки.</a:t>
            </a:r>
            <a:endParaRPr lang="uk-UA" sz="2800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2441" y="4221088"/>
            <a:ext cx="4649639" cy="20162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schemeClr val="tx1"/>
                </a:solidFill>
              </a:rPr>
              <a:t>Число акторів, задіяних у п</a:t>
            </a:r>
            <a:r>
              <a:rPr lang="en-US" sz="2800" dirty="0" smtClean="0">
                <a:solidFill>
                  <a:schemeClr val="tx1"/>
                </a:solidFill>
              </a:rPr>
              <a:t>’</a:t>
            </a:r>
            <a:r>
              <a:rPr lang="uk-UA" sz="2800" dirty="0" err="1" smtClean="0">
                <a:solidFill>
                  <a:schemeClr val="tx1"/>
                </a:solidFill>
              </a:rPr>
              <a:t>єсі</a:t>
            </a:r>
            <a:r>
              <a:rPr lang="uk-UA" sz="2800" dirty="0" smtClean="0">
                <a:solidFill>
                  <a:schemeClr val="tx1"/>
                </a:solidFill>
              </a:rPr>
              <a:t>, не перевищувало 3. кожен з них виконував  кілька ролей, змінюючи костюми й маски.</a:t>
            </a:r>
            <a:r>
              <a:rPr lang="uk-UA" dirty="0" smtClean="0"/>
              <a:t>.</a:t>
            </a:r>
            <a:endParaRPr lang="uk-UA" dirty="0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057" y="3975232"/>
            <a:ext cx="2519553" cy="2295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585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374</TotalTime>
  <Words>380</Words>
  <Application>Microsoft Office PowerPoint</Application>
  <PresentationFormat>Экран (4:3)</PresentationFormat>
  <Paragraphs>38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kf</dc:creator>
  <cp:lastModifiedBy>kf</cp:lastModifiedBy>
  <cp:revision>29</cp:revision>
  <dcterms:created xsi:type="dcterms:W3CDTF">2016-10-29T18:55:24Z</dcterms:created>
  <dcterms:modified xsi:type="dcterms:W3CDTF">2016-11-06T23:40:53Z</dcterms:modified>
</cp:coreProperties>
</file>